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3"/>
  </p:notesMasterIdLst>
  <p:sldIdLst>
    <p:sldId id="363" r:id="rId3"/>
    <p:sldId id="364" r:id="rId4"/>
    <p:sldId id="365" r:id="rId5"/>
    <p:sldId id="366" r:id="rId6"/>
    <p:sldId id="367" r:id="rId7"/>
    <p:sldId id="379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80" r:id="rId20"/>
    <p:sldId id="381" r:id="rId21"/>
    <p:sldId id="362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RRNaQzVjZzgh3EmFZM6mg==" hashData="CoB/WxeswukJ4vmhGfwuT5rLb2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626" autoAdjust="0"/>
  </p:normalViewPr>
  <p:slideViewPr>
    <p:cSldViewPr snapToGrid="0" snapToObjects="1" showGuides="1">
      <p:cViewPr>
        <p:scale>
          <a:sx n="54" d="100"/>
          <a:sy n="54" d="100"/>
        </p:scale>
        <p:origin x="-2022" y="-1206"/>
      </p:cViewPr>
      <p:guideLst>
        <p:guide orient="horz" pos="32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88DC-AD50-443E-9F8B-804258FA93A2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90B4-7DB2-4AFF-B22C-E02D9D26F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 txBox="1">
            <a:spLocks noGrp="1" noChangeArrowheads="1"/>
          </p:cNvSpPr>
          <p:nvPr/>
        </p:nvSpPr>
        <p:spPr bwMode="auto">
          <a:xfrm>
            <a:off x="3884439" y="8684598"/>
            <a:ext cx="2972007" cy="4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2551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55DC71F6-7A9B-469C-B61C-2C14D2F3CEF7}" type="slidenum">
              <a:rPr lang="en-US" altLang="zh-TW" sz="1200">
                <a:latin typeface="Arial" charset="0"/>
              </a:rPr>
              <a:pPr algn="r" eaLnBrk="1" hangingPunct="1"/>
              <a:t>4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細胞膜的滲透是可變情況的；意思就是說，有些分子可以滲透細胞膜，而有些就不能。大分子無法滲透細胞膜；相對而言，正電離子也不能穿透細胞膜，像是鈉和鉀。但是像細胞代謝需要的氧氣、水和二氧化碳，它們就能自由穿透細胞膜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 txBox="1">
            <a:spLocks noGrp="1" noChangeArrowheads="1"/>
          </p:cNvSpPr>
          <p:nvPr/>
        </p:nvSpPr>
        <p:spPr bwMode="auto">
          <a:xfrm>
            <a:off x="3884439" y="8684598"/>
            <a:ext cx="2972007" cy="4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2551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8E324D02-9079-4D4B-8C45-69E8A01884D3}" type="slidenum">
              <a:rPr lang="en-US" altLang="zh-TW" sz="1200">
                <a:latin typeface="Arial" charset="0"/>
              </a:rPr>
              <a:pPr algn="r" eaLnBrk="1" hangingPunct="1"/>
              <a:t>5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細胞膜的滲透是可變情況的；意思就是說，有些分子可以滲透細胞膜，而有些就不能。大分子無法滲透細胞膜；相對而言，正電離子也不能穿透細胞膜，像是鈉和鉀。但是像細胞代謝需要的氧氣、水和二氧化碳，它們就能自由穿透細胞膜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 txBox="1">
            <a:spLocks noGrp="1" noChangeArrowheads="1"/>
          </p:cNvSpPr>
          <p:nvPr/>
        </p:nvSpPr>
        <p:spPr bwMode="auto">
          <a:xfrm>
            <a:off x="3884439" y="8684598"/>
            <a:ext cx="2972007" cy="4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2551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61F2AC27-4227-4B62-82F0-5DAE06E2F990}" type="slidenum">
              <a:rPr lang="en-US" altLang="zh-TW" sz="1200">
                <a:latin typeface="Arial" charset="0"/>
              </a:rPr>
              <a:pPr algn="r" eaLnBrk="1" hangingPunct="1"/>
              <a:t>8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細胞膜的滲透是可變情況的；意思就是說，有些分子可以滲透細胞膜，而有些就不能。大分子無法滲透細胞膜；相對而言，正電離子也不能穿透細胞膜，像是鈉和鉀。但是像細胞代謝需要的氧氣、水和二氧化碳，它們就能自由穿透細胞膜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b="1" u="sng" smtClean="0">
                <a:latin typeface="Times New Roman" pitchFamily="18" charset="0"/>
              </a:rPr>
              <a:t>輔導員提示</a:t>
            </a:r>
            <a:r>
              <a:rPr lang="zh-TW" altLang="en-US" b="1" smtClean="0">
                <a:latin typeface="Times New Roman" pitchFamily="18" charset="0"/>
              </a:rPr>
              <a:t>：</a:t>
            </a:r>
            <a:endParaRPr lang="en-US" altLang="zh-TW" smtClean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altLang="zh-TW" smtClean="0">
                <a:latin typeface="Calibri" pitchFamily="34" charset="0"/>
                <a:ea typeface="華康儷中黑"/>
                <a:cs typeface="華康儷中黑"/>
              </a:rPr>
              <a:t>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美安大學 </a:t>
            </a:r>
            <a:r>
              <a:rPr lang="en-US" altLang="zh-TW" smtClean="0">
                <a:latin typeface="Calibri" pitchFamily="34" charset="0"/>
                <a:ea typeface="華康儷中黑"/>
                <a:cs typeface="華康儷中黑"/>
              </a:rPr>
              <a:t>=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會議聯盟系統 </a:t>
            </a:r>
            <a:r>
              <a:rPr lang="en-US" altLang="zh-TW" smtClean="0">
                <a:latin typeface="Calibri" pitchFamily="34" charset="0"/>
                <a:ea typeface="華康儷中黑"/>
                <a:cs typeface="華康儷中黑"/>
              </a:rPr>
              <a:t>NMTSS</a:t>
            </a:r>
          </a:p>
          <a:p>
            <a:pPr>
              <a:buFontTx/>
              <a:buChar char="•"/>
            </a:pP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 美安大學架構</a:t>
            </a:r>
            <a:endParaRPr lang="en-US" altLang="zh-TW" smtClean="0">
              <a:latin typeface="Calibri" pitchFamily="34" charset="0"/>
              <a:ea typeface="華康儷中黑"/>
              <a:cs typeface="華康儷中黑"/>
            </a:endParaRPr>
          </a:p>
          <a:p>
            <a:pPr>
              <a:buFontTx/>
              <a:buChar char="•"/>
            </a:pP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 左面藍色</a:t>
            </a:r>
            <a:r>
              <a:rPr lang="en-US" altLang="zh-TW" smtClean="0">
                <a:latin typeface="Calibri" pitchFamily="34" charset="0"/>
                <a:ea typeface="華康儷中黑"/>
                <a:cs typeface="華康儷中黑"/>
              </a:rPr>
              <a:t> (</a:t>
            </a:r>
            <a:r>
              <a:rPr kumimoji="1" lang="zh-TW" altLang="en-US" smtClean="0">
                <a:solidFill>
                  <a:srgbClr val="000000"/>
                </a:solidFill>
                <a:latin typeface="Times New Roman" pitchFamily="18" charset="0"/>
                <a:ea typeface="華康儷中黑"/>
                <a:cs typeface="華康儷中黑"/>
              </a:rPr>
              <a:t>入學先修科目</a:t>
            </a:r>
            <a:r>
              <a:rPr kumimoji="1" lang="en-US" altLang="zh-TW" smtClean="0">
                <a:solidFill>
                  <a:srgbClr val="000000"/>
                </a:solidFill>
                <a:latin typeface="Times New Roman" pitchFamily="18" charset="0"/>
                <a:ea typeface="華康儷中黑"/>
                <a:cs typeface="華康儷中黑"/>
              </a:rPr>
              <a:t>)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 ，簡短介紹每個課堂</a:t>
            </a:r>
            <a:endParaRPr lang="en-US" altLang="zh-TW" smtClean="0">
              <a:latin typeface="Calibri" pitchFamily="34" charset="0"/>
              <a:ea typeface="華康儷中黑"/>
              <a:cs typeface="華康儷中黑"/>
            </a:endParaRPr>
          </a:p>
          <a:p>
            <a:pPr>
              <a:buFontTx/>
              <a:buChar char="•"/>
            </a:pP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 右面 </a:t>
            </a:r>
            <a:r>
              <a:rPr lang="en-US" altLang="zh-TW" smtClean="0">
                <a:latin typeface="Calibri" pitchFamily="34" charset="0"/>
                <a:ea typeface="華康儷中黑"/>
                <a:cs typeface="華康儷中黑"/>
              </a:rPr>
              <a:t>(</a:t>
            </a:r>
            <a:r>
              <a:rPr lang="zh-TW" altLang="zh-TW" smtClean="0">
                <a:solidFill>
                  <a:srgbClr val="000000"/>
                </a:solidFill>
                <a:latin typeface="Times New Roman" pitchFamily="18" charset="0"/>
                <a:ea typeface="華康儷中黑"/>
                <a:cs typeface="華康儷中黑"/>
              </a:rPr>
              <a:t>多</a:t>
            </a:r>
            <a:r>
              <a:rPr kumimoji="1" lang="zh-TW" altLang="zh-TW" smtClean="0">
                <a:solidFill>
                  <a:srgbClr val="000000"/>
                </a:solidFill>
                <a:latin typeface="Times New Roman" pitchFamily="18" charset="0"/>
                <a:ea typeface="華康儷中黑"/>
                <a:cs typeface="華康儷中黑"/>
              </a:rPr>
              <a:t>個主修科及副修科</a:t>
            </a:r>
            <a:r>
              <a:rPr lang="en-US" altLang="zh-TW" smtClean="0">
                <a:latin typeface="Calibri" pitchFamily="34" charset="0"/>
                <a:ea typeface="華康儷中黑"/>
                <a:cs typeface="華康儷中黑"/>
              </a:rPr>
              <a:t>)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，四個以產品為中心既學系。包括</a:t>
            </a:r>
            <a:r>
              <a:rPr lang="en-US" altLang="zh-TW" smtClean="0">
                <a:latin typeface="Calibri" pitchFamily="34" charset="0"/>
              </a:rPr>
              <a:t>………</a:t>
            </a:r>
          </a:p>
          <a:p>
            <a:pPr>
              <a:buFontTx/>
              <a:buChar char="•"/>
            </a:pP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 呢幾個學系</a:t>
            </a:r>
            <a:r>
              <a:rPr lang="en-US" altLang="zh-TW" smtClean="0">
                <a:latin typeface="Calibri" pitchFamily="34" charset="0"/>
              </a:rPr>
              <a:t>,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大家會見到有兩層</a:t>
            </a:r>
            <a:r>
              <a:rPr lang="en-US" altLang="zh-TW" smtClean="0">
                <a:latin typeface="Calibri" pitchFamily="34" charset="0"/>
              </a:rPr>
              <a:t>,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甚至三層</a:t>
            </a:r>
            <a:r>
              <a:rPr lang="en-US" altLang="zh-TW" smtClean="0">
                <a:latin typeface="Calibri" pitchFamily="34" charset="0"/>
              </a:rPr>
              <a:t>0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既課程</a:t>
            </a:r>
            <a:r>
              <a:rPr lang="en-US" altLang="zh-TW" smtClean="0">
                <a:latin typeface="Calibri" pitchFamily="34" charset="0"/>
              </a:rPr>
              <a:t>,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意思就係呢</a:t>
            </a:r>
            <a:r>
              <a:rPr lang="en-US" altLang="zh-TW" smtClean="0">
                <a:latin typeface="Calibri" pitchFamily="34" charset="0"/>
              </a:rPr>
              <a:t>d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課程係由淺入深</a:t>
            </a:r>
            <a:r>
              <a:rPr lang="en-US" altLang="zh-TW" smtClean="0">
                <a:latin typeface="Calibri" pitchFamily="34" charset="0"/>
              </a:rPr>
              <a:t>0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既</a:t>
            </a:r>
            <a:r>
              <a:rPr lang="en-US" altLang="zh-TW" smtClean="0">
                <a:latin typeface="Calibri" pitchFamily="34" charset="0"/>
              </a:rPr>
              <a:t>,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首先係主修科概覽</a:t>
            </a:r>
            <a:r>
              <a:rPr lang="en-US" altLang="zh-TW" smtClean="0">
                <a:latin typeface="Calibri" pitchFamily="34" charset="0"/>
              </a:rPr>
              <a:t>,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然後更深入、專門</a:t>
            </a:r>
            <a:r>
              <a:rPr lang="en-US" altLang="zh-TW" smtClean="0">
                <a:latin typeface="Calibri" pitchFamily="34" charset="0"/>
              </a:rPr>
              <a:t>0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既產品知識大家可以學按自己</a:t>
            </a:r>
            <a:r>
              <a:rPr lang="en-US" altLang="zh-TW" smtClean="0">
                <a:latin typeface="Calibri" pitchFamily="34" charset="0"/>
              </a:rPr>
              <a:t>0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既喜好，選擇自己想主力 發展</a:t>
            </a:r>
            <a:r>
              <a:rPr lang="en-US" altLang="zh-TW" smtClean="0">
                <a:latin typeface="Calibri" pitchFamily="34" charset="0"/>
              </a:rPr>
              <a:t>0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既範疇</a:t>
            </a:r>
            <a:r>
              <a:rPr lang="en-US" altLang="zh-TW" smtClean="0">
                <a:latin typeface="Calibri" pitchFamily="34" charset="0"/>
              </a:rPr>
              <a:t>,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而選擇主修邊一個學科。</a:t>
            </a:r>
            <a:endParaRPr lang="en-US" altLang="zh-TW" smtClean="0">
              <a:latin typeface="Calibri" pitchFamily="34" charset="0"/>
              <a:ea typeface="華康儷中黑"/>
              <a:cs typeface="華康儷中黑"/>
            </a:endParaRPr>
          </a:p>
          <a:p>
            <a:pPr>
              <a:buFontTx/>
              <a:buChar char="•"/>
            </a:pPr>
            <a:r>
              <a:rPr lang="en-US" altLang="zh-TW" smtClean="0">
                <a:latin typeface="Calibri" pitchFamily="34" charset="0"/>
                <a:ea typeface="華康儷中黑"/>
                <a:cs typeface="華康儷中黑"/>
              </a:rPr>
              <a:t>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要帶出時間管理這個重要概念</a:t>
            </a:r>
            <a:endParaRPr lang="en-US" altLang="zh-TW" smtClean="0">
              <a:latin typeface="Calibri" pitchFamily="34" charset="0"/>
              <a:ea typeface="華康儷中黑"/>
              <a:cs typeface="華康儷中黑"/>
            </a:endParaRPr>
          </a:p>
          <a:p>
            <a:pPr>
              <a:buFontTx/>
              <a:buChar char="•"/>
            </a:pPr>
            <a:r>
              <a:rPr lang="en-US" altLang="zh-TW" smtClean="0">
                <a:latin typeface="Calibri" pitchFamily="34" charset="0"/>
                <a:ea typeface="華康儷中黑"/>
                <a:cs typeface="華康儷中黑"/>
              </a:rPr>
              <a:t> </a:t>
            </a:r>
            <a:r>
              <a:rPr lang="zh-TW" altLang="en-US" smtClean="0">
                <a:latin typeface="Calibri" pitchFamily="34" charset="0"/>
                <a:ea typeface="華康儷中黑"/>
                <a:cs typeface="華康儷中黑"/>
              </a:rPr>
              <a:t>美安大學理念，令建立這門生意更事半功倍</a:t>
            </a:r>
            <a:endParaRPr lang="en-US" altLang="zh-TW" smtClean="0">
              <a:latin typeface="Calibri" pitchFamily="34" charset="0"/>
            </a:endParaRPr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A9605CE-DB47-4671-A7A9-64A2A3A8C69C}" type="slidenum">
              <a:rPr lang="en-US" altLang="zh-TW" sz="1200" u="none" smtClean="0">
                <a:solidFill>
                  <a:srgbClr val="000000"/>
                </a:solidFill>
              </a:rPr>
              <a:pPr/>
              <a:t>9</a:t>
            </a:fld>
            <a:endParaRPr lang="en-US" altLang="zh-TW" sz="120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 txBox="1">
            <a:spLocks noGrp="1" noChangeArrowheads="1"/>
          </p:cNvSpPr>
          <p:nvPr/>
        </p:nvSpPr>
        <p:spPr bwMode="auto">
          <a:xfrm>
            <a:off x="3884439" y="8684598"/>
            <a:ext cx="2972007" cy="4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2551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D03ADA7A-C953-4544-9742-3B00C9EFFCF0}" type="slidenum">
              <a:rPr lang="en-US" altLang="zh-TW" sz="1200">
                <a:latin typeface="Arial" charset="0"/>
              </a:rPr>
              <a:pPr algn="r" eaLnBrk="1" hangingPunct="1"/>
              <a:t>10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細胞膜的滲透是可變情況的；意思就是說，有些分子可以滲透細胞膜，而有些就不能。大分子無法滲透細胞膜；相對而言，正電離子也不能穿透細胞膜，像是鈉和鉀。但是像細胞代謝需要的氧氣、水和二氧化碳，它們就能自由穿透細胞膜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 txBox="1">
            <a:spLocks noGrp="1" noChangeArrowheads="1"/>
          </p:cNvSpPr>
          <p:nvPr/>
        </p:nvSpPr>
        <p:spPr bwMode="auto">
          <a:xfrm>
            <a:off x="3884439" y="8684598"/>
            <a:ext cx="2972007" cy="4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2551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FF906A21-4F01-429F-9430-57090DE91DEA}" type="slidenum">
              <a:rPr lang="en-US" altLang="zh-TW" sz="1200">
                <a:latin typeface="Arial" charset="0"/>
              </a:rPr>
              <a:pPr algn="r" eaLnBrk="1" hangingPunct="1"/>
              <a:t>17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細胞膜的滲透是可變情況的；意思就是說，有些分子可以滲透細胞膜，而有些就不能。大分子無法滲透細胞膜；相對而言，正電離子也不能穿透細胞膜，像是鈉和鉀。但是像細胞代謝需要的氧氣、水和二氧化碳，它們就能自由穿透細胞膜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3884439" y="8684598"/>
            <a:ext cx="2972007" cy="4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2551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3848F03B-5E3D-4C55-96D9-DB9E2BA78688}" type="slidenum">
              <a:rPr lang="en-US" altLang="zh-TW" sz="1200">
                <a:latin typeface="Arial" charset="0"/>
              </a:rPr>
              <a:pPr algn="r" eaLnBrk="1" hangingPunct="1"/>
              <a:t>18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細胞膜的滲透是可變情況的；意思就是說，有些分子可以滲透細胞膜，而有些就不能。大分子無法滲透細胞膜；相對而言，正電離子也不能穿透細胞膜，像是鈉和鉀。但是像細胞代謝需要的氧氣、水和二氧化碳，它們就能自由穿透細胞膜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0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66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84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0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9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0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55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9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DDE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8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582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儷黑 Pro"/>
              </a:defRPr>
            </a:lvl1pPr>
          </a:lstStyle>
          <a:p>
            <a:fld id="{08166C97-7288-2343-82B1-34ED0E7E0891}" type="datetimeFigureOut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5/6/2015</a:t>
            </a:fld>
            <a:endParaRPr lang="en-US" dirty="0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儷黑 Pro"/>
              </a:defRPr>
            </a:lvl1pPr>
          </a:lstStyle>
          <a:p>
            <a:endParaRPr lang="en-US" dirty="0">
              <a:solidFill>
                <a:srgbClr val="DDDE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儷黑 Pro"/>
              </a:defRPr>
            </a:lvl1pPr>
          </a:lstStyle>
          <a:p>
            <a:fld id="{D837332C-2CA8-034B-9E4A-FF02D791F70D}" type="slidenum">
              <a:rPr lang="en-US" smtClean="0">
                <a:solidFill>
                  <a:srgbClr val="DDDED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DDEDD">
                  <a:tint val="75000"/>
                </a:srgbClr>
              </a:solidFill>
            </a:endParaRPr>
          </a:p>
        </p:txBody>
      </p:sp>
      <p:pic>
        <p:nvPicPr>
          <p:cNvPr id="8" name="Picture 7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0"/>
            <a:ext cx="91546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儷黑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儷黑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儷黑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儷黑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儷黑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儷黑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13185" y="1411165"/>
            <a:ext cx="5998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rgbClr val="33CCFF"/>
                </a:solidFill>
                <a:latin typeface="儷黑 Pro"/>
                <a:ea typeface="儷黑 Pro"/>
                <a:cs typeface="儷黑 Pro"/>
              </a:rPr>
              <a:t>Kawae Cheung</a:t>
            </a:r>
            <a:endParaRPr lang="en-US" sz="6000" b="1" dirty="0">
              <a:solidFill>
                <a:srgbClr val="33CCFF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15894" y="2493850"/>
            <a:ext cx="59038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總顧問經理級</a:t>
            </a:r>
            <a:r>
              <a:rPr lang="en-US" altLang="zh-TW" sz="3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sz="3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National </a:t>
            </a:r>
            <a:r>
              <a:rPr lang="en-US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Supervising Coordinator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96843" y="3578470"/>
            <a:ext cx="5496502" cy="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4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四個佣金週期共賺取</a:t>
            </a:r>
            <a:r>
              <a:rPr lang="en-US" altLang="en-US" sz="24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HK$76,600</a:t>
            </a: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HK$76,600 in 4 Commission weeks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2629" y="66301"/>
            <a:ext cx="94692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運用</a:t>
            </a:r>
            <a:r>
              <a:rPr lang="en-US" altLang="zh-TW" sz="4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NMTSS</a:t>
            </a:r>
            <a:r>
              <a:rPr lang="zh-TW" altLang="en-US" sz="48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從招</a:t>
            </a:r>
            <a:r>
              <a:rPr lang="zh-TW" altLang="en-US" sz="4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募到管理團隊</a:t>
            </a:r>
            <a:br>
              <a:rPr lang="zh-TW" altLang="en-US" sz="4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Recruiting and Team Management Through the NMTSS </a:t>
            </a:r>
            <a:endParaRPr lang="en-US" sz="2800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4577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港超連鎖店主的</a:t>
            </a:r>
            <a:r>
              <a:rPr lang="zh-TW" altLang="en-US" sz="8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UnFranchise</a:t>
            </a:r>
            <a:r>
              <a:rPr lang="en-US" altLang="zh-TW" sz="8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, </a:t>
            </a:r>
            <a:r>
              <a:rPr lang="en-US" sz="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nor </a:t>
            </a:r>
            <a:r>
              <a:rPr lang="en-US" sz="8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are </a:t>
            </a:r>
            <a:r>
              <a:rPr lang="en-US" sz="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they intended to represent that any given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will earn income in that amount. The success of any Market Hong Kong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pic>
        <p:nvPicPr>
          <p:cNvPr id="10" name="Picture 2" descr="C:\Users\Kawae\Pictures\Pro Photo for SC\IMG_22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t="5375" r="4105" b="18882"/>
          <a:stretch/>
        </p:blipFill>
        <p:spPr bwMode="auto">
          <a:xfrm>
            <a:off x="660718" y="1523122"/>
            <a:ext cx="2265518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744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0525" y="672704"/>
            <a:ext cx="8229600" cy="339447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kumimoji="1" lang="zh-TW" altLang="en-US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商業學</a:t>
            </a:r>
            <a:r>
              <a:rPr kumimoji="1"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系</a:t>
            </a:r>
            <a:r>
              <a:rPr kumimoji="1" lang="en-US" altLang="zh-TW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:</a:t>
            </a:r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考察</a:t>
            </a:r>
            <a: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&amp;</a:t>
            </a:r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學習事業經營的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成功</a:t>
            </a:r>
            <a:endParaRPr lang="en-US" altLang="zh-TW" b="1" dirty="0" smtClean="0">
              <a:solidFill>
                <a:srgbClr val="FF00FF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產品培訓</a:t>
            </a:r>
            <a: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:</a:t>
            </a:r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考察</a:t>
            </a:r>
            <a:r>
              <a:rPr lang="en-US" altLang="zh-TW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&amp;</a:t>
            </a:r>
            <a:r>
              <a:rPr lang="zh-TW" altLang="en-US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學習事業經營的</a:t>
            </a:r>
          </a:p>
          <a:p>
            <a:pPr algn="ctr">
              <a:lnSpc>
                <a:spcPct val="80000"/>
              </a:lnSpc>
              <a:buNone/>
            </a:pPr>
            <a:r>
              <a:rPr lang="zh-TW" altLang="en-US" b="1" dirty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優勢商品</a:t>
            </a:r>
            <a:r>
              <a:rPr lang="en-US" altLang="zh-TW" b="1" dirty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&amp;</a:t>
            </a:r>
            <a:r>
              <a:rPr lang="zh-TW" altLang="en-US" b="1" dirty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商機</a:t>
            </a:r>
          </a:p>
          <a:p>
            <a:pPr algn="ctr">
              <a:lnSpc>
                <a:spcPct val="90000"/>
              </a:lnSpc>
              <a:buNone/>
            </a:pPr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大會</a:t>
            </a:r>
            <a: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:</a:t>
            </a:r>
            <a:r>
              <a:rPr lang="zh-TW" altLang="en-US" b="1" dirty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打造企業家風範與遠見</a:t>
            </a:r>
          </a:p>
          <a:p>
            <a:pPr algn="ctr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建立團隊思維與默契</a:t>
            </a:r>
          </a:p>
          <a:p>
            <a:pPr algn="ctr">
              <a:lnSpc>
                <a:spcPct val="80000"/>
              </a:lnSpc>
              <a:buNone/>
            </a:pPr>
            <a:endParaRPr lang="zh-TW" altLang="en-US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會議聯盟系統 </a:t>
            </a:r>
            <a:r>
              <a:rPr lang="en-US" altLang="zh-TW" sz="32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NMTSS</a:t>
            </a:r>
            <a:endParaRPr lang="zh-TW" altLang="en-US" sz="32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3875" y="3522464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</a:pPr>
            <a:r>
              <a:rPr kumimoji="1"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Business: </a:t>
            </a:r>
            <a:r>
              <a:rPr lang="en-US" altLang="zh-TW" sz="1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Study &amp; learn the business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Know How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Product Training</a:t>
            </a:r>
            <a:r>
              <a:rPr lang="en-US" altLang="zh-TW" sz="1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: Study </a:t>
            </a:r>
            <a:r>
              <a:rPr lang="en-US" altLang="zh-TW" sz="1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&amp; learn the business</a:t>
            </a:r>
            <a:endParaRPr lang="zh-TW" altLang="en-US" sz="16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zh-TW" sz="1600" b="1" dirty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Exclusive products &amp; Opportunities</a:t>
            </a:r>
            <a:endParaRPr lang="zh-TW" altLang="en-US" sz="1600" b="1" dirty="0">
              <a:solidFill>
                <a:srgbClr val="FF00FF"/>
              </a:solidFill>
              <a:latin typeface="儷黑 Pro"/>
              <a:ea typeface="儷黑 Pro"/>
              <a:cs typeface="儷黑 Pro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zh-TW" sz="1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Conventions: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Create</a:t>
            </a:r>
            <a:r>
              <a:rPr lang="en-US" altLang="zh-TW" sz="16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600" b="1" dirty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the entrepreneurs’ vision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Build</a:t>
            </a:r>
            <a:r>
              <a:rPr lang="en-US" altLang="zh-TW" sz="1600" b="1" dirty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 the team spirit</a:t>
            </a:r>
            <a:endParaRPr lang="zh-TW" altLang="en-US" sz="1600" b="1" dirty="0">
              <a:solidFill>
                <a:srgbClr val="FF00FF"/>
              </a:solidFill>
              <a:latin typeface="儷黑 Pro"/>
              <a:ea typeface="儷黑 Pro"/>
              <a:cs typeface="儷黑 Pro"/>
            </a:endParaRPr>
          </a:p>
          <a:p>
            <a:pPr algn="ctr">
              <a:lnSpc>
                <a:spcPct val="80000"/>
              </a:lnSpc>
              <a:buFont typeface="Arial"/>
              <a:buNone/>
            </a:pPr>
            <a:endParaRPr lang="zh-TW" altLang="en-US" sz="16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zh-TW" sz="16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32597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276350"/>
            <a:ext cx="9144000" cy="120015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6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ABC</a:t>
            </a:r>
            <a:r>
              <a:rPr lang="zh-HK" altLang="en-US" sz="6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深層</a:t>
            </a:r>
            <a:r>
              <a:rPr lang="zh-HK" altLang="en-US" sz="6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滾動 </a:t>
            </a:r>
            <a:r>
              <a:rPr lang="en-US" altLang="zh-HK" sz="6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</a:t>
            </a:r>
            <a:r>
              <a:rPr lang="zh-HK" altLang="en-US" sz="6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複</a:t>
            </a:r>
            <a:r>
              <a:rPr lang="zh-HK" altLang="en-US" sz="6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製</a:t>
            </a:r>
            <a:endParaRPr lang="en-US" altLang="zh-HK" sz="66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marL="0" indent="0" algn="ctr">
              <a:buNone/>
            </a:pPr>
            <a:r>
              <a:rPr lang="en-US" altLang="zh-HK" sz="3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ABC Pattern of Building </a:t>
            </a:r>
            <a:r>
              <a:rPr lang="en-US" altLang="zh-HK" sz="3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Depth - Duplication</a:t>
            </a:r>
            <a:endParaRPr lang="en-US" altLang="zh-TW" b="1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marL="0" indent="0" algn="ctr">
              <a:buFont typeface="Wingdings" pitchFamily="2" charset="2"/>
              <a:buNone/>
            </a:pPr>
            <a:endParaRPr lang="zh-TW" altLang="en-US" b="1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14014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b="1" dirty="0">
                <a:ea typeface="新細明體" charset="-120"/>
              </a:rPr>
              <a:t> </a:t>
            </a:r>
            <a:r>
              <a:rPr lang="en-US" altLang="zh-TW" b="1" dirty="0" smtClean="0">
                <a:ea typeface="新細明體" charset="-120"/>
              </a:rPr>
              <a:t> </a:t>
            </a:r>
            <a:r>
              <a:rPr lang="zh-TW" altLang="en-US" b="1" dirty="0">
                <a:ea typeface="新細明體" charset="-120"/>
              </a:rPr>
              <a:t>起步指南 </a:t>
            </a:r>
            <a:r>
              <a:rPr lang="en-US" altLang="zh-TW" b="1" dirty="0" smtClean="0">
                <a:ea typeface="新細明體" charset="-120"/>
              </a:rPr>
              <a:t>–</a:t>
            </a:r>
            <a:r>
              <a:rPr lang="zh-HK" altLang="en-US" b="1" dirty="0">
                <a:ea typeface="新細明體" charset="-120"/>
              </a:rPr>
              <a:t>目標設定</a:t>
            </a:r>
            <a:r>
              <a:rPr lang="en-US" altLang="zh-TW" b="1" dirty="0">
                <a:ea typeface="新細明體" charset="-120"/>
              </a:rPr>
              <a:t/>
            </a:r>
            <a:br>
              <a:rPr lang="en-US" altLang="zh-TW" b="1" dirty="0">
                <a:ea typeface="新細明體" charset="-120"/>
              </a:rPr>
            </a:br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5799" y="966044"/>
            <a:ext cx="8124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1</a:t>
            </a:r>
            <a:endParaRPr lang="zh-HK" altLang="en-US" b="1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91" y="1063625"/>
            <a:ext cx="3556112" cy="41844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593"/>
            <a:ext cx="8229600" cy="857250"/>
          </a:xfrm>
        </p:spPr>
        <p:txBody>
          <a:bodyPr/>
          <a:lstStyle/>
          <a:p>
            <a:r>
              <a:rPr lang="en-US" altLang="zh-TW" sz="2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A</a:t>
            </a:r>
            <a:r>
              <a:rPr lang="en-US" altLang="zh-TW" sz="28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.</a:t>
            </a:r>
            <a:r>
              <a:rPr lang="zh-TW" altLang="en-US" sz="28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起步基本複製七件</a:t>
            </a:r>
            <a:r>
              <a:rPr lang="zh-TW" altLang="en-US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事 </a:t>
            </a:r>
            <a:r>
              <a:rPr lang="en-US" altLang="zh-TW" sz="2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The 7steps when you get started</a:t>
            </a:r>
            <a:r>
              <a:rPr lang="zh-TW" altLang="en-US" sz="24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sz="24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endParaRPr lang="zh-HK" altLang="en-US" sz="2400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600" y="68903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1</a:t>
            </a: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.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開箱教用產品</a:t>
            </a:r>
            <a:b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2.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對內網站操作</a:t>
            </a: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,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簡單展示一次，重點</a:t>
            </a:r>
            <a:b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如何設網店名，更改顯示店長名稱</a:t>
            </a:r>
            <a:b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如何訂貨</a:t>
            </a:r>
            <a:b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如何擺放</a:t>
            </a:r>
            <a:r>
              <a:rPr lang="en-US" altLang="zh-TW" sz="2000" b="1" dirty="0" err="1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Bv</a:t>
            </a: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/ IBV </a:t>
            </a:r>
            <a:b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如何</a:t>
            </a:r>
            <a:r>
              <a:rPr lang="zh-TW" altLang="en-US" sz="2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做</a:t>
            </a:r>
            <a:r>
              <a:rPr lang="en-US" altLang="zh-TW" sz="2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1000</a:t>
            </a:r>
            <a:r>
              <a:rPr lang="zh-TW" altLang="en-US" sz="2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表格</a:t>
            </a: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如何更改</a:t>
            </a: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TB </a:t>
            </a:r>
            <a:b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3.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對外網站操作</a:t>
            </a:r>
            <a:b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如何登記</a:t>
            </a: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VIP,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取</a:t>
            </a: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VIP </a:t>
            </a:r>
            <a:b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如何搜尋夥伴商店</a:t>
            </a:r>
            <a:b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4.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安排</a:t>
            </a:r>
            <a:r>
              <a:rPr lang="zh-TW" altLang="en-US" sz="2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上</a:t>
            </a:r>
            <a:r>
              <a:rPr lang="en-US" altLang="zh-TW" sz="2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NUOT/B5/ECCT</a:t>
            </a: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5.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安排買一些工具，匙，杯，書</a:t>
            </a: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....</a:t>
            </a:r>
            <a:b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6.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建立社交媒體，拿取資訊</a:t>
            </a:r>
            <a:b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7. </a:t>
            </a:r>
            <a: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建立基本十顧客</a:t>
            </a:r>
            <a:br>
              <a:rPr lang="zh-TW" altLang="en-US" sz="20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endParaRPr lang="zh-HK" altLang="en-US" sz="2000" b="1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4571999" y="689035"/>
            <a:ext cx="47910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1</a:t>
            </a: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.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Unpack and teach how to use the products</a:t>
            </a:r>
            <a: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2.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Show how to operate the portal:</a:t>
            </a:r>
          </a:p>
          <a:p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Set the shop and display name,</a:t>
            </a:r>
            <a: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Order</a:t>
            </a:r>
            <a: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Place BV/ </a:t>
            </a: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IBV </a:t>
            </a:r>
            <a:b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Fill the Form </a:t>
            </a: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1000 </a:t>
            </a:r>
            <a:b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Edit the TB </a:t>
            </a: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3.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Beside the portal</a:t>
            </a:r>
            <a: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Register </a:t>
            </a: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VIP, get VIP</a:t>
            </a:r>
            <a:b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Search Partner Stores</a:t>
            </a:r>
            <a: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4.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Arrange the NUOT/B5/ECCT</a:t>
            </a: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5.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Arrange to buy some tools</a:t>
            </a:r>
          </a:p>
          <a:p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6</a:t>
            </a: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.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Sign up social media account to gain the latest information</a:t>
            </a:r>
            <a: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7.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Build the 10 people 7 Strong</a:t>
            </a:r>
            <a: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endParaRPr lang="zh-HK" altLang="en-US" sz="1600" b="1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32140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775" y="104775"/>
            <a:ext cx="9144000" cy="33718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HK" altLang="en-US" sz="72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執行</a:t>
            </a:r>
            <a:endParaRPr lang="en-US" altLang="zh-TW" sz="7200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zh-HK" altLang="en-US" sz="72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保證成功</a:t>
            </a:r>
            <a:r>
              <a:rPr lang="en-US" altLang="zh-HK" sz="72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UFO</a:t>
            </a:r>
            <a:r>
              <a:rPr lang="zh-TW" altLang="en-US" sz="72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班</a:t>
            </a:r>
            <a:endParaRPr lang="en-US" altLang="zh-TW" sz="72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72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UFO classes to ensure success</a:t>
            </a:r>
            <a:endParaRPr lang="en-US" altLang="zh-TW" sz="72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marL="0" indent="0" algn="ctr">
              <a:buFont typeface="Wingdings" pitchFamily="2" charset="2"/>
              <a:buNone/>
            </a:pPr>
            <a:endParaRPr lang="zh-TW" altLang="en-US" sz="4800" b="1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5557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1975" y="0"/>
            <a:ext cx="8229600" cy="400050"/>
          </a:xfrm>
        </p:spPr>
        <p:txBody>
          <a:bodyPr/>
          <a:lstStyle/>
          <a:p>
            <a:r>
              <a:rPr lang="zh-HK" altLang="en-US" sz="3200" b="1" dirty="0">
                <a:solidFill>
                  <a:srgbClr val="003300"/>
                </a:solidFill>
                <a:latin typeface="+mn-lt"/>
                <a:ea typeface="微軟正黑體" panose="020B0604030504040204" pitchFamily="34" charset="-120"/>
              </a:rPr>
              <a:t>保證</a:t>
            </a:r>
            <a:r>
              <a:rPr lang="zh-HK" altLang="en-US" sz="3200" b="1" dirty="0" smtClean="0">
                <a:solidFill>
                  <a:srgbClr val="003300"/>
                </a:solidFill>
                <a:latin typeface="+mn-lt"/>
                <a:ea typeface="微軟正黑體" panose="020B0604030504040204" pitchFamily="34" charset="-120"/>
              </a:rPr>
              <a:t>成功</a:t>
            </a:r>
            <a:r>
              <a:rPr lang="en-US" altLang="zh-HK" sz="3200" b="1" dirty="0" smtClean="0">
                <a:solidFill>
                  <a:srgbClr val="003300"/>
                </a:solidFill>
                <a:latin typeface="+mn-lt"/>
                <a:ea typeface="微軟正黑體" panose="020B0604030504040204" pitchFamily="34" charset="-120"/>
              </a:rPr>
              <a:t>UFO</a:t>
            </a:r>
            <a:r>
              <a:rPr lang="zh-TW" altLang="en-US" sz="3200" b="1" dirty="0" smtClean="0">
                <a:solidFill>
                  <a:srgbClr val="003300"/>
                </a:solidFill>
                <a:latin typeface="+mn-lt"/>
                <a:ea typeface="微軟正黑體" panose="020B0604030504040204" pitchFamily="34" charset="-120"/>
              </a:rPr>
              <a:t>班</a:t>
            </a:r>
            <a:r>
              <a:rPr lang="en-US" altLang="zh-TW" sz="3200" b="1" dirty="0" smtClean="0">
                <a:solidFill>
                  <a:srgbClr val="003300"/>
                </a:solidFill>
                <a:latin typeface="+mn-lt"/>
                <a:ea typeface="微軟正黑體" panose="020B0604030504040204" pitchFamily="34" charset="-120"/>
              </a:rPr>
              <a:t> </a:t>
            </a:r>
            <a:br>
              <a:rPr lang="en-US" altLang="zh-TW" sz="3200" b="1" dirty="0" smtClean="0">
                <a:solidFill>
                  <a:srgbClr val="003300"/>
                </a:solidFill>
                <a:latin typeface="+mn-lt"/>
                <a:ea typeface="微軟正黑體" panose="020B0604030504040204" pitchFamily="34" charset="-120"/>
              </a:rPr>
            </a:br>
            <a:r>
              <a:rPr lang="en-US" altLang="zh-TW" sz="32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UFO </a:t>
            </a:r>
            <a:r>
              <a:rPr lang="en-US" altLang="zh-TW" sz="3200" b="1" dirty="0">
                <a:solidFill>
                  <a:srgbClr val="003300"/>
                </a:solidFill>
                <a:ea typeface="微軟正黑體" panose="020B0604030504040204" pitchFamily="34" charset="-120"/>
              </a:rPr>
              <a:t>classes to ensure success</a:t>
            </a:r>
            <a:r>
              <a:rPr lang="en-US" altLang="zh-TW" sz="3200" dirty="0">
                <a:solidFill>
                  <a:srgbClr val="003300"/>
                </a:solidFill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solidFill>
                  <a:srgbClr val="003300"/>
                </a:solidFill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003300"/>
                </a:solidFill>
                <a:latin typeface="+mn-lt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rgbClr val="003300"/>
                </a:solidFill>
                <a:latin typeface="+mn-lt"/>
                <a:ea typeface="微軟正黑體" panose="020B0604030504040204" pitchFamily="34" charset="-120"/>
              </a:rPr>
            </a:br>
            <a:endParaRPr lang="en-US" altLang="zh-TW" sz="3200" b="0" dirty="0">
              <a:solidFill>
                <a:srgbClr val="003300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977520"/>
            <a:ext cx="8229600" cy="4086224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zh-TW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1.</a:t>
            </a:r>
            <a:r>
              <a:rPr lang="zh-TW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推廣教育－</a:t>
            </a:r>
            <a:r>
              <a:rPr lang="zh-HK" altLang="en-US" sz="2400" b="1" dirty="0">
                <a:solidFill>
                  <a:srgbClr val="003300"/>
                </a:solidFill>
                <a:ea typeface="微軟正黑體" panose="020B0604030504040204" pitchFamily="34" charset="-120"/>
              </a:rPr>
              <a:t>建立知識</a:t>
            </a:r>
            <a:r>
              <a:rPr lang="zh-HK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態度</a:t>
            </a:r>
            <a:r>
              <a:rPr lang="zh-TW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，能力＝</a:t>
            </a:r>
            <a:r>
              <a:rPr lang="zh-HK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買</a:t>
            </a:r>
            <a:endParaRPr lang="en-US" altLang="zh-HK" sz="2400" b="1" dirty="0" smtClean="0">
              <a:solidFill>
                <a:srgbClr val="003300"/>
              </a:solidFill>
              <a:ea typeface="微軟正黑體" panose="020B0604030504040204" pitchFamily="34" charset="-120"/>
            </a:endParaRPr>
          </a:p>
          <a:p>
            <a:pPr marL="609600" indent="-609600">
              <a:buNone/>
            </a:pPr>
            <a:r>
              <a:rPr lang="en-US" altLang="zh-TW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2.</a:t>
            </a:r>
            <a:r>
              <a:rPr lang="zh-TW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推廣商場－</a:t>
            </a:r>
            <a:r>
              <a:rPr lang="zh-HK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建立</a:t>
            </a:r>
            <a:r>
              <a:rPr lang="zh-HK" altLang="en-US" sz="2400" b="1" dirty="0">
                <a:solidFill>
                  <a:srgbClr val="003300"/>
                </a:solidFill>
                <a:ea typeface="微軟正黑體" panose="020B0604030504040204" pitchFamily="34" charset="-120"/>
              </a:rPr>
              <a:t>基本十</a:t>
            </a:r>
            <a:r>
              <a:rPr lang="zh-HK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顧客</a:t>
            </a:r>
            <a:r>
              <a:rPr lang="zh-TW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，購物年金</a:t>
            </a:r>
            <a:endParaRPr lang="en-US" altLang="zh-HK" sz="2400" b="1" dirty="0" smtClean="0">
              <a:solidFill>
                <a:srgbClr val="003300"/>
              </a:solidFill>
              <a:ea typeface="微軟正黑體" panose="020B0604030504040204" pitchFamily="34" charset="-12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3.</a:t>
            </a:r>
            <a:r>
              <a:rPr lang="zh-TW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推廣事業有成－</a:t>
            </a:r>
            <a:r>
              <a:rPr lang="en-US" altLang="zh-TW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 </a:t>
            </a:r>
            <a:r>
              <a:rPr lang="zh-HK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建立七人強</a:t>
            </a:r>
            <a:r>
              <a:rPr lang="zh-TW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核心領</a:t>
            </a:r>
            <a:endParaRPr lang="en-US" altLang="zh-HK" sz="2400" b="1" dirty="0">
              <a:solidFill>
                <a:srgbClr val="003300"/>
              </a:solidFill>
              <a:ea typeface="微軟正黑體" panose="020B0604030504040204" pitchFamily="34" charset="-12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zh-HK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成果 </a:t>
            </a:r>
            <a:r>
              <a:rPr lang="en-US" altLang="zh-HK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: 2015</a:t>
            </a:r>
            <a:r>
              <a:rPr lang="zh-HK" altLang="en-US" sz="2400" b="1" dirty="0">
                <a:solidFill>
                  <a:srgbClr val="003300"/>
                </a:solidFill>
                <a:ea typeface="微軟正黑體" panose="020B0604030504040204" pitchFamily="34" charset="-120"/>
              </a:rPr>
              <a:t>年第一</a:t>
            </a:r>
            <a:r>
              <a:rPr lang="zh-HK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季</a:t>
            </a:r>
            <a:r>
              <a:rPr lang="en-US" altLang="zh-HK" sz="2400" b="1" dirty="0">
                <a:solidFill>
                  <a:srgbClr val="0033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HK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  21</a:t>
            </a:r>
            <a:r>
              <a:rPr lang="en-US" altLang="zh-TW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%UFO   85%</a:t>
            </a:r>
            <a:r>
              <a:rPr lang="zh-TW" altLang="en-US" sz="2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（招募）</a:t>
            </a:r>
            <a:endParaRPr lang="en-US" altLang="zh-HK" sz="2400" b="1" dirty="0">
              <a:solidFill>
                <a:srgbClr val="0033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750" y="3100388"/>
            <a:ext cx="8229600" cy="40862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Arial"/>
              <a:buNone/>
            </a:pPr>
            <a:r>
              <a:rPr lang="en-US" altLang="zh-TW" sz="2000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1.Education - </a:t>
            </a:r>
            <a:r>
              <a:rPr lang="en-US" altLang="zh-HK" sz="2000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Build the knowledge &amp; attitude, ability = tickets</a:t>
            </a:r>
            <a:r>
              <a:rPr lang="zh-HK" altLang="en-US" sz="2000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 </a:t>
            </a:r>
            <a:endParaRPr lang="en-US" altLang="zh-HK" sz="2000" dirty="0" smtClean="0">
              <a:solidFill>
                <a:srgbClr val="003300"/>
              </a:solidFill>
              <a:ea typeface="微軟正黑體" panose="020B0604030504040204" pitchFamily="34" charset="-120"/>
            </a:endParaRPr>
          </a:p>
          <a:p>
            <a:pPr marL="609600" indent="-609600">
              <a:buFont typeface="Arial"/>
              <a:buNone/>
            </a:pPr>
            <a:r>
              <a:rPr lang="en-US" altLang="zh-TW" sz="2000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2.SHOP.COM</a:t>
            </a:r>
            <a:r>
              <a:rPr lang="zh-HK" altLang="en-US" sz="2000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HK" sz="2000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–Build the Ten Base, Shopping Annuity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3.Business </a:t>
            </a:r>
            <a:r>
              <a:rPr lang="en-US" altLang="zh-HK" sz="2000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- Build the Seven Strong and the core leader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HK" sz="2000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Result: 2015Q1    21% (UFO)   85% (Recruit)</a:t>
            </a:r>
          </a:p>
        </p:txBody>
      </p:sp>
    </p:spTree>
    <p:extLst>
      <p:ext uri="{BB962C8B-B14F-4D97-AF65-F5344CB8AC3E}">
        <p14:creationId xmlns:p14="http://schemas.microsoft.com/office/powerpoint/2010/main" val="6244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713" y="6350"/>
            <a:ext cx="8229600" cy="857250"/>
          </a:xfrm>
        </p:spPr>
        <p:txBody>
          <a:bodyPr/>
          <a:lstStyle/>
          <a:p>
            <a:r>
              <a:rPr lang="zh-HK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HK" altLang="en-US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 </a:t>
            </a:r>
            <a:r>
              <a:rPr lang="en-US" altLang="zh-HK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HK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七人</a:t>
            </a:r>
            <a:r>
              <a:rPr lang="zh-HK" altLang="en-US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r>
              <a:rPr lang="en-US" altLang="zh-HK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HK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HK" sz="28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Coring – Ten </a:t>
            </a:r>
            <a:r>
              <a:rPr lang="en-US" altLang="zh-TW" sz="28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Base</a:t>
            </a:r>
            <a:r>
              <a:rPr lang="en-US" altLang="zh-HK" sz="28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Seven Strong</a:t>
            </a:r>
            <a:endParaRPr lang="zh-HK" altLang="en-US" sz="28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9551" y="1158359"/>
            <a:ext cx="6941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4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每星期一</a:t>
            </a:r>
            <a:r>
              <a:rPr lang="zh-HK" altLang="en-US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 </a:t>
            </a:r>
            <a:r>
              <a:rPr lang="en-US" altLang="zh-HK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Once a week</a:t>
            </a:r>
          </a:p>
          <a:p>
            <a:r>
              <a:rPr lang="zh-HK" altLang="en-US" sz="4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</a:t>
            </a:r>
            <a:r>
              <a:rPr lang="zh-HK" altLang="en-US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  </a:t>
            </a:r>
            <a:r>
              <a:rPr lang="en-US" altLang="zh-HK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Examine</a:t>
            </a:r>
          </a:p>
          <a:p>
            <a:r>
              <a:rPr lang="zh-HK" altLang="en-US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檢討  </a:t>
            </a:r>
            <a:r>
              <a:rPr lang="en-US" altLang="zh-HK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Review</a:t>
            </a:r>
          </a:p>
          <a:p>
            <a:r>
              <a:rPr lang="zh-HK" altLang="en-US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  </a:t>
            </a:r>
            <a:r>
              <a:rPr lang="en-US" altLang="zh-HK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Adjust</a:t>
            </a:r>
          </a:p>
          <a:p>
            <a:r>
              <a:rPr lang="zh-HK" altLang="en-US" sz="4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HK" altLang="en-US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  </a:t>
            </a:r>
            <a:r>
              <a:rPr lang="en-US" altLang="zh-HK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Correct</a:t>
            </a:r>
          </a:p>
          <a:p>
            <a:r>
              <a:rPr lang="zh-HK" altLang="en-US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跟進  </a:t>
            </a:r>
            <a:r>
              <a:rPr lang="en-US" altLang="zh-HK" sz="4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Follow-up</a:t>
            </a:r>
            <a:endParaRPr lang="en-US" altLang="zh-HK" sz="40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09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複製每一個細節</a:t>
            </a:r>
            <a:b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每一個細節都會被複製</a:t>
            </a:r>
            <a:r>
              <a:rPr lang="zh-TW" altLang="en-US" b="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b="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zh-TW" altLang="en-US" b="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zh-TW" altLang="en-US" b="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zh-TW" altLang="en-US" b="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人不是聽我們怎麼說</a:t>
            </a:r>
            <a:br>
              <a:rPr lang="zh-TW" altLang="en-US" b="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zh-TW" altLang="en-US" b="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而是看我們怎麼做</a:t>
            </a:r>
            <a:r>
              <a:rPr lang="en-US" altLang="zh-TW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Duplicate </a:t>
            </a:r>
            <a:r>
              <a:rPr lang="en-US" altLang="zh-TW" sz="20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every </a:t>
            </a: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details</a:t>
            </a:r>
            <a:b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20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Every </a:t>
            </a: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details </a:t>
            </a:r>
            <a:r>
              <a:rPr lang="en-US" altLang="zh-TW" sz="20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will be </a:t>
            </a: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duplicated</a:t>
            </a:r>
            <a:b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People do not listen how </a:t>
            </a:r>
            <a:r>
              <a:rPr lang="en-US" altLang="zh-TW" sz="20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we </a:t>
            </a: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say</a:t>
            </a:r>
            <a:b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But </a:t>
            </a:r>
            <a:r>
              <a:rPr lang="en-US" altLang="zh-TW" sz="20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see how we do</a:t>
            </a:r>
            <a:endParaRPr lang="zh-TW" altLang="en-US" sz="2000" b="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5646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80722" y="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會</a:t>
            </a:r>
            <a:r>
              <a:rPr lang="zh-TW" altLang="en-US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議聯盟系</a:t>
            </a:r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統 </a:t>
            </a:r>
            <a: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NMTSS</a:t>
            </a:r>
            <a:endParaRPr lang="zh-TW" altLang="en-US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722" y="253604"/>
            <a:ext cx="8229600" cy="339447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z="1800" dirty="0">
              <a:latin typeface="儷黑 Pro"/>
              <a:ea typeface="儷黑 Pro"/>
              <a:cs typeface="儷黑 Pro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融入系統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學習系統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複製系統</a:t>
            </a:r>
            <a:endParaRPr lang="en-US" altLang="zh-TW" sz="36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Get into, learn &amp; duplicate the system</a:t>
            </a:r>
            <a:endParaRPr lang="zh-TW" altLang="en-US" sz="20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FF0066"/>
                </a:solidFill>
                <a:latin typeface="儷黑 Pro"/>
                <a:ea typeface="儷黑 Pro"/>
                <a:cs typeface="儷黑 Pro"/>
              </a:rPr>
              <a:t>ma </a:t>
            </a:r>
            <a:r>
              <a:rPr lang="zh-TW" altLang="en-US" sz="3600" dirty="0" smtClean="0">
                <a:solidFill>
                  <a:srgbClr val="FF0066"/>
                </a:solidFill>
                <a:latin typeface="儷黑 Pro"/>
                <a:ea typeface="儷黑 Pro"/>
                <a:cs typeface="儷黑 Pro"/>
              </a:rPr>
              <a:t>系統註定成功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dirty="0" smtClean="0">
                <a:solidFill>
                  <a:srgbClr val="FF0066"/>
                </a:solidFill>
                <a:latin typeface="儷黑 Pro"/>
                <a:ea typeface="儷黑 Pro"/>
                <a:cs typeface="儷黑 Pro"/>
              </a:rPr>
              <a:t>跟進系統 跟著成功</a:t>
            </a:r>
            <a:endParaRPr lang="en-US" altLang="zh-TW" sz="3600" dirty="0" smtClean="0">
              <a:solidFill>
                <a:srgbClr val="FF0066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FF0066"/>
                </a:solidFill>
                <a:latin typeface="儷黑 Pro"/>
                <a:ea typeface="儷黑 Pro"/>
                <a:cs typeface="儷黑 Pro"/>
              </a:rPr>
              <a:t>MA system is a proven system to success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FF0066"/>
                </a:solidFill>
                <a:latin typeface="儷黑 Pro"/>
                <a:ea typeface="儷黑 Pro"/>
                <a:cs typeface="儷黑 Pro"/>
              </a:rPr>
              <a:t>Follow the system and be succeed</a:t>
            </a:r>
            <a:endParaRPr lang="zh-TW" altLang="en-US" sz="2000" dirty="0" smtClean="0">
              <a:solidFill>
                <a:srgbClr val="FF0066"/>
              </a:solidFill>
              <a:latin typeface="儷黑 Pro"/>
              <a:ea typeface="儷黑 Pro"/>
              <a:cs typeface="儷黑 Pro"/>
            </a:endParaRPr>
          </a:p>
        </p:txBody>
      </p:sp>
      <p:pic>
        <p:nvPicPr>
          <p:cNvPr id="399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676">
            <a:off x="292867" y="923808"/>
            <a:ext cx="2899059" cy="428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0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82675"/>
            <a:ext cx="8229600" cy="857250"/>
          </a:xfrm>
        </p:spPr>
        <p:txBody>
          <a:bodyPr/>
          <a:lstStyle/>
          <a:p>
            <a:r>
              <a:rPr lang="en-US" altLang="zh-HK" sz="8000" dirty="0" smtClean="0">
                <a:solidFill>
                  <a:srgbClr val="003300"/>
                </a:solidFill>
                <a:latin typeface="+mn-lt"/>
              </a:rPr>
              <a:t>Just Do it </a:t>
            </a:r>
            <a:br>
              <a:rPr lang="en-US" altLang="zh-HK" sz="8000" dirty="0" smtClean="0">
                <a:solidFill>
                  <a:srgbClr val="003300"/>
                </a:solidFill>
                <a:latin typeface="+mn-lt"/>
              </a:rPr>
            </a:br>
            <a:r>
              <a:rPr lang="en-US" altLang="zh-HK" sz="8000" dirty="0" smtClean="0">
                <a:solidFill>
                  <a:srgbClr val="003300"/>
                </a:solidFill>
                <a:latin typeface="+mn-lt"/>
              </a:rPr>
              <a:t>See you at the top </a:t>
            </a:r>
            <a:endParaRPr lang="zh-HK" altLang="en-US" sz="8000" dirty="0">
              <a:solidFill>
                <a:srgbClr val="00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7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00424" y="136529"/>
            <a:ext cx="541249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美安香港卓越領袖委</a:t>
            </a:r>
            <a:r>
              <a:rPr lang="zh-TW" altLang="en-US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員會成員</a:t>
            </a:r>
          </a:p>
          <a:p>
            <a:pPr algn="ctr"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本地協調員</a:t>
            </a:r>
            <a:endParaRPr lang="en-US" altLang="zh-TW" sz="24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授證經理授證訓練員</a:t>
            </a:r>
            <a:endParaRPr lang="en-US" altLang="zh-TW" sz="24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超連鎖™店主</a:t>
            </a:r>
            <a:endParaRPr lang="en-US" altLang="zh-TW" sz="24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總裁挑戰賽得主</a:t>
            </a:r>
            <a:endParaRPr lang="en-US" altLang="zh-TW" sz="24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pic>
        <p:nvPicPr>
          <p:cNvPr id="9" name="Picture 2" descr="C:\Users\Kawae\Pictures\Pro Photo for SC\IMG_22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t="5375" r="4105" b="18882"/>
          <a:stretch/>
        </p:blipFill>
        <p:spPr bwMode="auto">
          <a:xfrm>
            <a:off x="889317" y="580486"/>
            <a:ext cx="2511107" cy="308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749652" y="3795177"/>
            <a:ext cx="5998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33CCFF"/>
                </a:solidFill>
                <a:latin typeface="儷黑 Pro"/>
                <a:ea typeface="儷黑 Pro"/>
                <a:cs typeface="儷黑 Pro"/>
              </a:rPr>
              <a:t>Kawae Cheung</a:t>
            </a:r>
            <a:endParaRPr lang="en-US" sz="4800" b="1" dirty="0">
              <a:solidFill>
                <a:srgbClr val="33CCFF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552823" y="2691074"/>
            <a:ext cx="541249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TW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Hong Kong Leadership Council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zh-TW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Local Coordinator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zh-TW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Certified Trainer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zh-TW" b="1" dirty="0" err="1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UnFranchise</a:t>
            </a:r>
            <a:r>
              <a:rPr lang="en-US" altLang="zh-TW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™ Owner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zh-TW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Challenges winner</a:t>
            </a:r>
          </a:p>
        </p:txBody>
      </p:sp>
    </p:spTree>
    <p:extLst>
      <p:ext uri="{BB962C8B-B14F-4D97-AF65-F5344CB8AC3E}">
        <p14:creationId xmlns:p14="http://schemas.microsoft.com/office/powerpoint/2010/main" val="3708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766" y="206375"/>
            <a:ext cx="8229600" cy="857250"/>
          </a:xfrm>
        </p:spPr>
        <p:txBody>
          <a:bodyPr/>
          <a:lstStyle/>
          <a:p>
            <a:pPr algn="ctr"/>
            <a:r>
              <a:rPr lang="en-US" altLang="zh-TW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  </a:t>
            </a: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會議聯盟系統</a:t>
            </a:r>
            <a:r>
              <a:rPr lang="en-US" altLang="zh-TW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NMTSS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766" y="1200150"/>
            <a:ext cx="8229600" cy="3394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            *甚麼 *</a:t>
            </a:r>
            <a:r>
              <a:rPr lang="en-US" altLang="zh-TW" sz="4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What</a:t>
            </a:r>
          </a:p>
          <a:p>
            <a:pPr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              </a:t>
            </a:r>
          </a:p>
          <a:p>
            <a:pPr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             *為甚麼*</a:t>
            </a:r>
            <a:r>
              <a:rPr lang="en-US" altLang="zh-TW" sz="4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Why</a:t>
            </a:r>
          </a:p>
          <a:p>
            <a:pPr>
              <a:buFont typeface="Wingdings" pitchFamily="2" charset="2"/>
              <a:buNone/>
            </a:pPr>
            <a:endParaRPr lang="en-US" altLang="zh-TW" sz="40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>
              <a:buFont typeface="Wingdings" pitchFamily="2" charset="2"/>
              <a:buNone/>
            </a:pPr>
            <a:r>
              <a:rPr lang="en-US" altLang="zh-TW" sz="4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             </a:t>
            </a:r>
            <a:r>
              <a:rPr lang="zh-TW" altLang="en-US" sz="4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*怎樣</a:t>
            </a:r>
            <a:r>
              <a:rPr lang="en-US" altLang="zh-TW" sz="4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*How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altLang="zh-TW" sz="40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17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33678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永續的秘密 </a:t>
            </a:r>
            <a: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The secret of residual</a:t>
            </a:r>
            <a:endParaRPr lang="zh-TW" altLang="en-US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678" y="771526"/>
            <a:ext cx="8229600" cy="339447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zh-TW" altLang="en-US" sz="44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完善的接班人計劃</a:t>
            </a:r>
            <a:endParaRPr lang="en-US" altLang="zh-TW" sz="44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>
              <a:buNone/>
            </a:pPr>
            <a:r>
              <a:rPr lang="en-US" altLang="zh-TW" sz="44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The Perfect S</a:t>
            </a:r>
            <a:r>
              <a:rPr lang="en-US" altLang="zh-TW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uccessional Plan</a:t>
            </a:r>
            <a:endParaRPr lang="zh-TW" altLang="en-US" sz="44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全國會議聯盟系統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44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NMTSS</a:t>
            </a:r>
          </a:p>
        </p:txBody>
      </p:sp>
    </p:spTree>
    <p:extLst>
      <p:ext uri="{BB962C8B-B14F-4D97-AF65-F5344CB8AC3E}">
        <p14:creationId xmlns:p14="http://schemas.microsoft.com/office/powerpoint/2010/main" val="33504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4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快速成長的關鍵</a:t>
            </a:r>
            <a: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The key of </a:t>
            </a:r>
            <a:r>
              <a:rPr lang="en-US" altLang="zh-TW" sz="28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fast-growing</a:t>
            </a:r>
            <a:endParaRPr lang="zh-TW" altLang="en-US" sz="28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438150" y="1400177"/>
            <a:ext cx="9944100" cy="339447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共識 </a:t>
            </a:r>
            <a:r>
              <a:rPr lang="en-US" altLang="zh-TW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VS. </a:t>
            </a: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共事</a:t>
            </a:r>
            <a:endParaRPr lang="en-US" altLang="zh-TW" sz="44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>
              <a:buNone/>
            </a:pPr>
            <a:r>
              <a:rPr lang="en-US" altLang="zh-TW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Consensus </a:t>
            </a:r>
            <a:r>
              <a:rPr lang="en-US" altLang="zh-TW" sz="28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VS. </a:t>
            </a:r>
            <a:r>
              <a:rPr lang="en-US" altLang="zh-TW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Work with</a:t>
            </a:r>
            <a:endParaRPr lang="en-US" altLang="zh-TW" sz="4400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運用</a:t>
            </a:r>
            <a:r>
              <a:rPr lang="zh-TW" altLang="en-US" sz="44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系統</a:t>
            </a:r>
            <a:r>
              <a:rPr lang="en-US" altLang="zh-TW" sz="44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&amp;</a:t>
            </a:r>
            <a:r>
              <a:rPr lang="zh-TW" altLang="en-US" sz="44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教育</a:t>
            </a: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篩選人才</a:t>
            </a:r>
            <a:endParaRPr lang="en-US" altLang="zh-TW" sz="44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>
              <a:buNone/>
            </a:pPr>
            <a:r>
              <a:rPr lang="en-US" altLang="zh-TW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Leverage the </a:t>
            </a:r>
            <a:r>
              <a:rPr lang="en-US" altLang="zh-TW" sz="28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system &amp; education </a:t>
            </a:r>
            <a:r>
              <a:rPr lang="en-US" altLang="zh-TW" sz="28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to </a:t>
            </a:r>
            <a:r>
              <a:rPr lang="en-US" altLang="zh-TW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select the </a:t>
            </a:r>
            <a:r>
              <a:rPr lang="en-US" altLang="zh-TW" sz="28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talents</a:t>
            </a:r>
            <a:endParaRPr lang="zh-TW" altLang="en-US" sz="28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8497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90500" y="117475"/>
            <a:ext cx="9515475" cy="85725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(</a:t>
            </a:r>
            <a:r>
              <a:rPr lang="zh-TW" altLang="en-US" sz="3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會</a:t>
            </a:r>
            <a:r>
              <a:rPr lang="zh-TW" altLang="en-US" sz="3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議聯盟系統</a:t>
            </a:r>
            <a:r>
              <a:rPr lang="en-US" altLang="zh-TW" sz="3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</a:t>
            </a:r>
            <a:r>
              <a:rPr lang="zh-TW" altLang="en-US" sz="3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經驗分享</a:t>
            </a:r>
            <a:r>
              <a:rPr lang="en-US" altLang="zh-TW" sz="36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) NMTSS Sharing</a:t>
            </a:r>
            <a:r>
              <a:rPr lang="en-US" altLang="zh-TW" sz="3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sz="3600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endParaRPr lang="en-US" altLang="zh-TW" sz="3600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96926"/>
            <a:ext cx="8915400" cy="3280172"/>
          </a:xfrm>
        </p:spPr>
        <p:txBody>
          <a:bodyPr/>
          <a:lstStyle/>
          <a:p>
            <a:pPr lvl="1"/>
            <a:r>
              <a:rPr lang="zh-TW" altLang="en-US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充電打氣</a:t>
            </a:r>
            <a:r>
              <a:rPr lang="en-US" altLang="zh-TW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, </a:t>
            </a:r>
            <a:r>
              <a:rPr lang="zh-TW" altLang="en-US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再出</a:t>
            </a:r>
            <a:r>
              <a:rPr lang="zh-TW" altLang="en-US" sz="2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發              </a:t>
            </a:r>
            <a:endParaRPr lang="en-US" altLang="zh-TW" sz="24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lvl="1"/>
            <a:r>
              <a:rPr lang="zh-TW" altLang="en-US" sz="2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培</a:t>
            </a:r>
            <a:r>
              <a:rPr lang="zh-TW" altLang="en-US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養組織團隊的合作精神</a:t>
            </a:r>
          </a:p>
          <a:p>
            <a:pPr lvl="1"/>
            <a:r>
              <a:rPr lang="zh-TW" altLang="en-US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訓練領導的能力</a:t>
            </a:r>
          </a:p>
          <a:p>
            <a:pPr lvl="1"/>
            <a:r>
              <a:rPr lang="zh-TW" altLang="en-US" sz="2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提倡付出回饋的精</a:t>
            </a:r>
            <a:r>
              <a:rPr lang="zh-TW" altLang="en-US" sz="2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神</a:t>
            </a:r>
            <a:endParaRPr lang="en-US" altLang="zh-TW" sz="24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lvl="1"/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Recharge</a:t>
            </a:r>
          </a:p>
          <a:p>
            <a:pPr lvl="1"/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Team spirit</a:t>
            </a:r>
          </a:p>
          <a:p>
            <a:pPr lvl="1"/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Train the Leadership</a:t>
            </a:r>
          </a:p>
          <a:p>
            <a:pPr lvl="1"/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Advocate the </a:t>
            </a:r>
            <a:r>
              <a:rPr lang="en-US" altLang="zh-TW" sz="16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paying back </a:t>
            </a:r>
            <a:r>
              <a:rPr lang="en-US" altLang="zh-TW" sz="16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spirit</a:t>
            </a:r>
            <a:endParaRPr lang="zh-TW" altLang="en-US" sz="4000" b="1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	</a:t>
            </a:r>
            <a:r>
              <a:rPr lang="zh-TW" altLang="en-US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感謝所有</a:t>
            </a:r>
            <a:r>
              <a:rPr lang="zh-TW" altLang="en-US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為會</a:t>
            </a:r>
            <a:r>
              <a:rPr lang="zh-TW" altLang="en-US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議聯盟系統付出的美安同</a:t>
            </a:r>
            <a:r>
              <a:rPr lang="zh-TW" altLang="en-US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仁</a:t>
            </a:r>
            <a:endParaRPr lang="en-US" altLang="zh-TW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>
              <a:buFont typeface="Wingdings" pitchFamily="2" charset="2"/>
              <a:buNone/>
            </a:pPr>
            <a:r>
              <a:rPr lang="en-US" altLang="zh-TW" sz="1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8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Thank </a:t>
            </a:r>
            <a:r>
              <a:rPr lang="en-US" altLang="zh-TW" sz="18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you for all your hard work</a:t>
            </a:r>
            <a:endParaRPr lang="zh-TW" altLang="en-US" sz="1800" b="1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12614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7650" y="0"/>
            <a:ext cx="8990011" cy="9715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為何要借力</a:t>
            </a:r>
            <a:r>
              <a:rPr lang="en-US" altLang="zh-TW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NMTSS </a:t>
            </a:r>
            <a:r>
              <a:rPr lang="en-US" altLang="zh-TW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? </a:t>
            </a: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The reasons of leverage</a:t>
            </a:r>
            <a:r>
              <a:rPr lang="zh-TW" altLang="en-US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20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NMTSS</a:t>
            </a:r>
            <a:endParaRPr lang="zh-TW" altLang="en-US" sz="20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1950" y="707231"/>
            <a:ext cx="9144000" cy="316349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團結合作，幫助他人成功</a:t>
            </a:r>
            <a:r>
              <a:rPr lang="en-US" altLang="zh-TW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,</a:t>
            </a:r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自己亦得以成功</a:t>
            </a:r>
            <a:endParaRPr lang="en-US" altLang="zh-TW" sz="19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超連鎖</a:t>
            </a:r>
            <a:r>
              <a:rPr lang="en-US" altLang="zh-TW" sz="19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™</a:t>
            </a:r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事業成功經驗的傳承</a:t>
            </a:r>
            <a:endParaRPr lang="en-US" altLang="zh-TW" sz="19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eaLnBrk="1" hangingPunct="1"/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提供超連鎖™店主全方位學習管道</a:t>
            </a:r>
            <a:endParaRPr lang="en-US" altLang="zh-TW" sz="19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eaLnBrk="1" hangingPunct="1"/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發展超連鎖™事業，無需等待立即展開</a:t>
            </a:r>
            <a:endParaRPr lang="en-US" altLang="zh-TW" sz="19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eaLnBrk="1" hangingPunct="1"/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借力使力少費力，幫助事業快速成長</a:t>
            </a:r>
            <a:r>
              <a:rPr lang="en-US" altLang="zh-TW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/>
            </a:r>
            <a:br>
              <a:rPr lang="en-US" altLang="zh-TW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</a:t>
            </a:r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帶領夥伴一同參與，培養團隊共識信念及共同語言</a:t>
            </a:r>
            <a:r>
              <a:rPr lang="en-US" altLang="zh-TW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,</a:t>
            </a:r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看見同樣的</a:t>
            </a:r>
            <a:r>
              <a:rPr lang="en-US" altLang="zh-TW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view &amp; vision</a:t>
            </a:r>
            <a:br>
              <a:rPr lang="en-US" altLang="zh-TW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</a:br>
            <a:r>
              <a:rPr lang="en-US" altLang="zh-TW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-</a:t>
            </a:r>
            <a:r>
              <a:rPr lang="zh-TW" altLang="en-US" sz="19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邀請顧客一同學習，培養潛在事業夥伴</a:t>
            </a:r>
            <a:endParaRPr lang="en-US" altLang="zh-TW" sz="19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Cooperate</a:t>
            </a:r>
            <a:r>
              <a:rPr lang="zh-TW" altLang="en-US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with</a:t>
            </a:r>
            <a:r>
              <a:rPr lang="zh-TW" altLang="en-US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others, </a:t>
            </a: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helping others succeed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,</a:t>
            </a:r>
            <a:r>
              <a:rPr lang="zh-TW" altLang="en-US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and</a:t>
            </a:r>
            <a:r>
              <a:rPr lang="zh-TW" altLang="en-US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also own success</a:t>
            </a:r>
          </a:p>
          <a:p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Pass </a:t>
            </a: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down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the</a:t>
            </a:r>
            <a:r>
              <a:rPr lang="zh-TW" altLang="en-US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successful</a:t>
            </a:r>
            <a:r>
              <a:rPr lang="zh-TW" altLang="en-US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experiences</a:t>
            </a:r>
            <a:r>
              <a:rPr lang="zh-TW" altLang="en-US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of</a:t>
            </a:r>
            <a:r>
              <a:rPr lang="zh-TW" altLang="en-US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err="1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UnFranchise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™</a:t>
            </a:r>
            <a:r>
              <a:rPr lang="zh-TW" altLang="en-US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Business</a:t>
            </a:r>
            <a:endParaRPr lang="en-US" altLang="zh-TW" sz="1400" b="1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Provide a learning platform to UFOs </a:t>
            </a:r>
          </a:p>
          <a:p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Develop the </a:t>
            </a:r>
            <a:r>
              <a:rPr lang="en-US" altLang="zh-TW" sz="1400" b="1" dirty="0" err="1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UnFranchise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™ Business without waiting</a:t>
            </a:r>
            <a:endParaRPr lang="en-US" altLang="zh-TW" sz="1400" b="1" dirty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Leveraging the power and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pay less </a:t>
            </a: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effort to help the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business grow rapidly </a:t>
            </a:r>
          </a:p>
          <a:p>
            <a:pPr marL="0" indent="0">
              <a:buNone/>
            </a:pP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     - </a:t>
            </a: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Lead partner to participate, develop team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consensus, belief, common </a:t>
            </a: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language, and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the </a:t>
            </a: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same view &amp; vision </a:t>
            </a:r>
          </a:p>
          <a:p>
            <a:pPr marL="0" indent="0">
              <a:buNone/>
            </a:pP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      - </a:t>
            </a: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Invite customers </a:t>
            </a:r>
            <a:r>
              <a:rPr lang="en-US" altLang="zh-TW" sz="1400" b="1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learn together and </a:t>
            </a:r>
            <a:r>
              <a:rPr lang="en-US" altLang="zh-TW" sz="1400" b="1" dirty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cultivate potential business partners</a:t>
            </a:r>
            <a:endParaRPr lang="zh-TW" altLang="en-US" sz="1400" b="1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28871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會議聯盟系統</a:t>
            </a:r>
            <a:r>
              <a:rPr lang="en-US" altLang="zh-TW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NMTSS</a:t>
            </a:r>
            <a:endParaRPr lang="zh-TW" altLang="en-US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77429"/>
            <a:ext cx="8229600" cy="339447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44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二對一展示計畫 </a:t>
            </a:r>
            <a:r>
              <a:rPr lang="en-US" altLang="zh-TW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Showing the plan 2-1</a:t>
            </a:r>
            <a:endParaRPr lang="zh-TW" altLang="en-US" sz="28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商機說明會</a:t>
            </a:r>
            <a:r>
              <a:rPr lang="en-US" altLang="zh-TW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(</a:t>
            </a: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家庭展示</a:t>
            </a:r>
            <a:r>
              <a:rPr lang="en-US" altLang="zh-TW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) </a:t>
            </a:r>
            <a:r>
              <a:rPr lang="en-US" altLang="zh-TW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UBP (HBP)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4400" dirty="0" smtClean="0">
              <a:solidFill>
                <a:srgbClr val="003300"/>
              </a:solidFill>
              <a:latin typeface="儷黑 Pro"/>
              <a:ea typeface="儷黑 Pro"/>
              <a:cs typeface="儷黑 Pro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詳細了解</a:t>
            </a:r>
            <a:r>
              <a:rPr lang="zh-TW" altLang="en-US" sz="44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事業</a:t>
            </a:r>
            <a:r>
              <a:rPr lang="zh-TW" altLang="en-US" sz="44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 觀察合夥</a:t>
            </a:r>
            <a:r>
              <a:rPr lang="zh-TW" altLang="en-US" sz="44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團隊</a:t>
            </a:r>
            <a:endParaRPr lang="en-US" altLang="zh-TW" sz="4400" b="1" dirty="0" smtClean="0">
              <a:solidFill>
                <a:srgbClr val="FF00FF"/>
              </a:solidFill>
              <a:latin typeface="儷黑 Pro"/>
              <a:ea typeface="儷黑 Pro"/>
              <a:cs typeface="儷黑 Pro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zh-TW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Understand the</a:t>
            </a:r>
            <a:r>
              <a:rPr lang="en-US" altLang="zh-TW" sz="28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 business </a:t>
            </a:r>
            <a:r>
              <a:rPr lang="en-US" altLang="zh-TW" sz="2800" dirty="0" smtClean="0">
                <a:solidFill>
                  <a:srgbClr val="003300"/>
                </a:solidFill>
                <a:latin typeface="儷黑 Pro"/>
                <a:ea typeface="儷黑 Pro"/>
                <a:cs typeface="儷黑 Pro"/>
              </a:rPr>
              <a:t>Observe the </a:t>
            </a:r>
            <a:r>
              <a:rPr lang="en-US" altLang="zh-TW" sz="2800" b="1" dirty="0" smtClean="0">
                <a:solidFill>
                  <a:srgbClr val="FF00FF"/>
                </a:solidFill>
                <a:latin typeface="儷黑 Pro"/>
                <a:ea typeface="儷黑 Pro"/>
                <a:cs typeface="儷黑 Pro"/>
              </a:rPr>
              <a:t>team</a:t>
            </a:r>
            <a:endParaRPr lang="zh-TW" altLang="en-US" sz="2800" b="1" dirty="0" smtClean="0">
              <a:solidFill>
                <a:srgbClr val="FF00FF"/>
              </a:solidFill>
              <a:latin typeface="儷黑 Pro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33260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0" y="-51025"/>
            <a:ext cx="9144000" cy="167367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298" tIns="32649" rIns="65298" bIns="32649"/>
          <a:lstStyle/>
          <a:p>
            <a:pPr algn="l" defTabSz="912813" eaLnBrk="1" hangingPunct="1">
              <a:defRPr/>
            </a:pPr>
            <a:endParaRPr kumimoji="1" lang="en-US" sz="1800" u="none">
              <a:solidFill>
                <a:srgbClr val="000000"/>
              </a:solidFill>
              <a:ea typeface="華康儷中黑" pitchFamily="49" charset="-120"/>
              <a:cs typeface="華康儷中黑" pitchFamily="49" charset="-120"/>
            </a:endParaRPr>
          </a:p>
        </p:txBody>
      </p:sp>
      <p:grpSp>
        <p:nvGrpSpPr>
          <p:cNvPr id="172037" name="Group 79"/>
          <p:cNvGrpSpPr>
            <a:grpSpLocks/>
          </p:cNvGrpSpPr>
          <p:nvPr/>
        </p:nvGrpSpPr>
        <p:grpSpPr bwMode="auto">
          <a:xfrm>
            <a:off x="-9525" y="1028700"/>
            <a:ext cx="9163050" cy="3867150"/>
            <a:chOff x="-8" y="1912"/>
            <a:chExt cx="8080" cy="4144"/>
          </a:xfrm>
        </p:grpSpPr>
        <p:sp>
          <p:nvSpPr>
            <p:cNvPr id="52" name="Rectangle 51"/>
            <p:cNvSpPr/>
            <p:nvPr/>
          </p:nvSpPr>
          <p:spPr bwMode="auto">
            <a:xfrm>
              <a:off x="0" y="1920"/>
              <a:ext cx="8064" cy="41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defTabSz="912813" eaLnBrk="1" hangingPunct="1">
                <a:defRPr/>
              </a:pPr>
              <a:endParaRPr kumimoji="1" lang="en-US" sz="1800" u="none" dirty="0">
                <a:solidFill>
                  <a:srgbClr val="000000"/>
                </a:solidFill>
                <a:ea typeface="華康儷中黑" pitchFamily="49" charset="-120"/>
                <a:cs typeface="華康儷中黑" pitchFamily="49" charset="-120"/>
              </a:endParaRPr>
            </a:p>
          </p:txBody>
        </p:sp>
        <p:sp>
          <p:nvSpPr>
            <p:cNvPr id="172080" name="Rectangle 2"/>
            <p:cNvSpPr>
              <a:spLocks noChangeArrowheads="1"/>
            </p:cNvSpPr>
            <p:nvPr/>
          </p:nvSpPr>
          <p:spPr bwMode="auto">
            <a:xfrm>
              <a:off x="0" y="1920"/>
              <a:ext cx="1440" cy="4119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endParaRPr kumimoji="1" lang="zh-TW" altLang="zh-TW" sz="1800" u="none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172038" name="Group 4"/>
          <p:cNvGrpSpPr>
            <a:grpSpLocks/>
          </p:cNvGrpSpPr>
          <p:nvPr/>
        </p:nvGrpSpPr>
        <p:grpSpPr bwMode="auto">
          <a:xfrm>
            <a:off x="1828800" y="300038"/>
            <a:ext cx="6400800" cy="616744"/>
            <a:chOff x="1200" y="768"/>
            <a:chExt cx="5645" cy="606"/>
          </a:xfrm>
        </p:grpSpPr>
        <p:sp>
          <p:nvSpPr>
            <p:cNvPr id="172075" name="AutoShape 5"/>
            <p:cNvSpPr>
              <a:spLocks noChangeArrowheads="1"/>
            </p:cNvSpPr>
            <p:nvPr/>
          </p:nvSpPr>
          <p:spPr bwMode="auto">
            <a:xfrm>
              <a:off x="1200" y="768"/>
              <a:ext cx="5645" cy="606"/>
            </a:xfrm>
            <a:prstGeom prst="roundRect">
              <a:avLst>
                <a:gd name="adj" fmla="val 16667"/>
              </a:avLst>
            </a:prstGeom>
            <a:solidFill>
              <a:srgbClr val="000066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endParaRPr kumimoji="1" lang="zh-TW" altLang="zh-TW" sz="1800" u="none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172076" name="Text Box 6"/>
            <p:cNvSpPr txBox="1">
              <a:spLocks noChangeArrowheads="1"/>
            </p:cNvSpPr>
            <p:nvPr/>
          </p:nvSpPr>
          <p:spPr bwMode="auto">
            <a:xfrm>
              <a:off x="1248" y="909"/>
              <a:ext cx="5520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016" tIns="64008" rIns="128016" bIns="64008">
              <a:spAutoFit/>
            </a:bodyPr>
            <a:lstStyle>
              <a:lvl1pPr defTabSz="912813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kumimoji="1" lang="en-US" altLang="zh-TW" sz="2800" u="none" dirty="0" smtClean="0">
                  <a:solidFill>
                    <a:srgbClr val="FFFFFF"/>
                  </a:solidFill>
                  <a:ea typeface="新細明體" pitchFamily="18" charset="-120"/>
                </a:rPr>
                <a:t>NMTSS = </a:t>
              </a:r>
              <a:r>
                <a:rPr kumimoji="1" lang="zh-TW" altLang="en-US" sz="2800" u="none" dirty="0" smtClean="0">
                  <a:solidFill>
                    <a:srgbClr val="FFFFFF"/>
                  </a:solidFill>
                  <a:ea typeface="新細明體" pitchFamily="18" charset="-120"/>
                </a:rPr>
                <a:t>美</a:t>
              </a:r>
              <a:r>
                <a:rPr kumimoji="1" lang="zh-TW" altLang="en-US" sz="2800" u="none" dirty="0">
                  <a:solidFill>
                    <a:srgbClr val="FFFFFF"/>
                  </a:solidFill>
                  <a:ea typeface="新細明體" pitchFamily="18" charset="-120"/>
                </a:rPr>
                <a:t>安</a:t>
              </a:r>
              <a:r>
                <a:rPr kumimoji="1" lang="zh-TW" altLang="en-US" sz="2800" u="none" dirty="0" smtClean="0">
                  <a:solidFill>
                    <a:srgbClr val="FFFFFF"/>
                  </a:solidFill>
                  <a:ea typeface="新細明體" pitchFamily="18" charset="-120"/>
                </a:rPr>
                <a:t>大學 </a:t>
              </a:r>
              <a:r>
                <a:rPr kumimoji="1" lang="en-US" altLang="zh-TW" sz="2800" u="none" dirty="0" smtClean="0">
                  <a:solidFill>
                    <a:srgbClr val="FFFFFF"/>
                  </a:solidFill>
                  <a:ea typeface="新細明體" pitchFamily="18" charset="-120"/>
                </a:rPr>
                <a:t>=</a:t>
              </a:r>
              <a:r>
                <a:rPr kumimoji="1" lang="zh-HK" altLang="en-US" sz="2800" u="none" dirty="0">
                  <a:solidFill>
                    <a:srgbClr val="FFFFFF"/>
                  </a:solidFill>
                  <a:ea typeface="新細明體" pitchFamily="18" charset="-120"/>
                </a:rPr>
                <a:t>票</a:t>
              </a:r>
              <a:endParaRPr kumimoji="1" lang="en-US" altLang="zh-TW" sz="2800" u="none" dirty="0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</p:grpSp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141289" y="1525191"/>
            <a:ext cx="1360487" cy="93225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246063" y="1810941"/>
            <a:ext cx="1085578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016" tIns="64008" rIns="128016" bIns="64008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300" u="none" dirty="0">
                <a:solidFill>
                  <a:srgbClr val="FFFFFF"/>
                </a:solidFill>
                <a:ea typeface="新細明體" pitchFamily="18" charset="-120"/>
              </a:rPr>
              <a:t>商業學系</a:t>
            </a:r>
            <a:endParaRPr kumimoji="1" lang="en-US" altLang="zh-TW" sz="1300" u="none" dirty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69850" y="2451497"/>
            <a:ext cx="1492250" cy="240625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147145" y="2389656"/>
            <a:ext cx="1387475" cy="254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64008" rIns="18288" bIns="64008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kumimoji="1" lang="zh-TW" altLang="en-US" sz="1100" u="none" dirty="0">
                <a:solidFill>
                  <a:srgbClr val="000000"/>
                </a:solidFill>
                <a:ea typeface="新細明體" pitchFamily="18" charset="-120"/>
              </a:rPr>
              <a:t>超連鎖™事業簡報會 </a:t>
            </a:r>
            <a:r>
              <a:rPr kumimoji="1" lang="en-US" altLang="zh-TW" sz="1100" u="none" dirty="0">
                <a:solidFill>
                  <a:srgbClr val="000000"/>
                </a:solidFill>
                <a:ea typeface="新細明體" pitchFamily="18" charset="-120"/>
              </a:rPr>
              <a:t>UBP</a:t>
            </a:r>
            <a:endParaRPr kumimoji="1" lang="zh-TW" altLang="en-US" sz="11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kumimoji="1" lang="zh-TW" altLang="en-US" sz="1100" u="none" dirty="0">
                <a:solidFill>
                  <a:srgbClr val="000000"/>
                </a:solidFill>
                <a:ea typeface="新細明體" pitchFamily="18" charset="-120"/>
              </a:rPr>
              <a:t>新經銷商訓練 </a:t>
            </a:r>
            <a:r>
              <a:rPr kumimoji="1" lang="en-US" altLang="zh-TW" sz="1100" u="none" dirty="0">
                <a:solidFill>
                  <a:srgbClr val="000000"/>
                </a:solidFill>
                <a:ea typeface="新細明體" pitchFamily="18" charset="-120"/>
              </a:rPr>
              <a:t>NDT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kumimoji="1" lang="zh-TW" altLang="en-US" sz="1100" u="none" dirty="0">
                <a:solidFill>
                  <a:srgbClr val="000000"/>
                </a:solidFill>
                <a:ea typeface="新細明體" pitchFamily="18" charset="-120"/>
              </a:rPr>
              <a:t>成功五要訣 </a:t>
            </a:r>
            <a:r>
              <a:rPr kumimoji="1" lang="en-US" altLang="zh-TW" sz="1100" u="none" dirty="0">
                <a:solidFill>
                  <a:srgbClr val="000000"/>
                </a:solidFill>
                <a:ea typeface="新細明體" pitchFamily="18" charset="-120"/>
              </a:rPr>
              <a:t>B5</a:t>
            </a:r>
            <a:endParaRPr kumimoji="1" lang="zh-TW" altLang="en-US" sz="11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kumimoji="1" lang="zh-TW" altLang="en-US" sz="1100" u="none" dirty="0">
                <a:solidFill>
                  <a:srgbClr val="000000"/>
                </a:solidFill>
                <a:ea typeface="新細明體" pitchFamily="18" charset="-120"/>
              </a:rPr>
              <a:t>授證經理級訓練 </a:t>
            </a:r>
            <a:r>
              <a:rPr kumimoji="1" lang="en-US" altLang="zh-TW" sz="1100" u="none" dirty="0">
                <a:solidFill>
                  <a:srgbClr val="000000"/>
                </a:solidFill>
                <a:ea typeface="新細明體" pitchFamily="18" charset="-120"/>
              </a:rPr>
              <a:t>ECCT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kumimoji="1" lang="zh-TW" altLang="en-US" sz="1100" u="none" dirty="0">
                <a:solidFill>
                  <a:srgbClr val="000000"/>
                </a:solidFill>
                <a:ea typeface="新細明體" pitchFamily="18" charset="-120"/>
              </a:rPr>
              <a:t>本地研討會 </a:t>
            </a:r>
            <a:r>
              <a:rPr kumimoji="1" lang="en-US" altLang="zh-TW" sz="1100" u="none" dirty="0">
                <a:solidFill>
                  <a:srgbClr val="000000"/>
                </a:solidFill>
                <a:ea typeface="新細明體" pitchFamily="18" charset="-120"/>
              </a:rPr>
              <a:t>Local</a:t>
            </a:r>
            <a:endParaRPr kumimoji="1" lang="zh-TW" altLang="en-US" sz="11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lang="zh-TW" altLang="en-US" sz="1100" u="none" dirty="0">
                <a:solidFill>
                  <a:srgbClr val="000000"/>
                </a:solidFill>
                <a:ea typeface="新細明體" pitchFamily="18" charset="-120"/>
              </a:rPr>
              <a:t>會議聯盟系統訓</a:t>
            </a:r>
            <a:r>
              <a:rPr kumimoji="1" lang="zh-TW" altLang="en-US" sz="1100" u="none" dirty="0">
                <a:solidFill>
                  <a:srgbClr val="000000"/>
                </a:solidFill>
                <a:ea typeface="新細明體" pitchFamily="18" charset="-120"/>
              </a:rPr>
              <a:t>練 </a:t>
            </a:r>
            <a:r>
              <a:rPr kumimoji="1" lang="en-US" altLang="zh-TW" sz="1100" u="none" dirty="0">
                <a:solidFill>
                  <a:srgbClr val="000000"/>
                </a:solidFill>
                <a:ea typeface="新細明體" pitchFamily="18" charset="-120"/>
              </a:rPr>
              <a:t>NMTSS 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kumimoji="1" lang="zh-TW" altLang="en-US" sz="1100" u="none" dirty="0">
                <a:solidFill>
                  <a:srgbClr val="000000"/>
                </a:solidFill>
                <a:ea typeface="新細明體" pitchFamily="18" charset="-120"/>
              </a:rPr>
              <a:t>精明購物之道 </a:t>
            </a:r>
            <a:r>
              <a:rPr kumimoji="1" lang="en-US" altLang="zh-TW" sz="1100" u="none" dirty="0">
                <a:solidFill>
                  <a:srgbClr val="000000"/>
                </a:solidFill>
                <a:ea typeface="新細明體" pitchFamily="18" charset="-120"/>
              </a:rPr>
              <a:t>-  </a:t>
            </a:r>
          </a:p>
          <a:p>
            <a:pPr algn="l" eaLnBrk="1" hangingPunct="1">
              <a:lnSpc>
                <a:spcPct val="130000"/>
              </a:lnSpc>
            </a:pPr>
            <a:r>
              <a:rPr kumimoji="1" lang="en-US" altLang="zh-TW" sz="1100" u="none" dirty="0">
                <a:solidFill>
                  <a:srgbClr val="000000"/>
                </a:solidFill>
                <a:ea typeface="新細明體" pitchFamily="18" charset="-120"/>
              </a:rPr>
              <a:t>   </a:t>
            </a:r>
            <a:r>
              <a:rPr kumimoji="1" lang="zh-TW" altLang="en-US" sz="1100" u="none" dirty="0">
                <a:solidFill>
                  <a:srgbClr val="000000"/>
                </a:solidFill>
                <a:ea typeface="新細明體" pitchFamily="18" charset="-120"/>
              </a:rPr>
              <a:t>消費即賺</a:t>
            </a:r>
          </a:p>
        </p:txBody>
      </p:sp>
      <p:sp>
        <p:nvSpPr>
          <p:cNvPr id="172043" name="AutoShape 14"/>
          <p:cNvSpPr>
            <a:spLocks noChangeArrowheads="1"/>
          </p:cNvSpPr>
          <p:nvPr/>
        </p:nvSpPr>
        <p:spPr bwMode="auto">
          <a:xfrm>
            <a:off x="5565775" y="1525191"/>
            <a:ext cx="1155700" cy="932259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44" name="Text Box 17"/>
          <p:cNvSpPr txBox="1">
            <a:spLocks noChangeArrowheads="1"/>
          </p:cNvSpPr>
          <p:nvPr/>
        </p:nvSpPr>
        <p:spPr bwMode="auto">
          <a:xfrm>
            <a:off x="5553075" y="1771650"/>
            <a:ext cx="1195388" cy="49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1" lang="zh-TW" altLang="en-US" sz="1300" u="none">
                <a:solidFill>
                  <a:srgbClr val="FFFFFF"/>
                </a:solidFill>
                <a:ea typeface="新細明體" pitchFamily="18" charset="-120"/>
              </a:rPr>
              <a:t>化妝品</a:t>
            </a:r>
            <a:r>
              <a:rPr kumimoji="1" lang="en-US" altLang="zh-TW" sz="1300" u="none">
                <a:solidFill>
                  <a:srgbClr val="FFFFFF"/>
                </a:solidFill>
                <a:ea typeface="新細明體" pitchFamily="18" charset="-120"/>
              </a:rPr>
              <a:t>/ </a:t>
            </a:r>
          </a:p>
          <a:p>
            <a:pPr eaLnBrk="1" hangingPunct="1"/>
            <a:r>
              <a:rPr kumimoji="1" lang="zh-TW" altLang="en-US" sz="1300" u="none">
                <a:solidFill>
                  <a:srgbClr val="FFFFFF"/>
                </a:solidFill>
                <a:ea typeface="新細明體" pitchFamily="18" charset="-120"/>
              </a:rPr>
              <a:t>個人護理學系</a:t>
            </a:r>
            <a:endParaRPr kumimoji="1" lang="en-US" altLang="zh-TW" sz="1300" u="none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72045" name="AutoShape 20"/>
          <p:cNvSpPr>
            <a:spLocks noChangeArrowheads="1"/>
          </p:cNvSpPr>
          <p:nvPr/>
        </p:nvSpPr>
        <p:spPr bwMode="auto">
          <a:xfrm>
            <a:off x="5049839" y="2482453"/>
            <a:ext cx="1108075" cy="603647"/>
          </a:xfrm>
          <a:prstGeom prst="roundRect">
            <a:avLst>
              <a:gd name="adj" fmla="val 16667"/>
            </a:avLst>
          </a:prstGeom>
          <a:solidFill>
            <a:srgbClr val="FF9BBC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46" name="Text Box 25"/>
          <p:cNvSpPr txBox="1">
            <a:spLocks noChangeArrowheads="1"/>
          </p:cNvSpPr>
          <p:nvPr/>
        </p:nvSpPr>
        <p:spPr bwMode="auto">
          <a:xfrm>
            <a:off x="5090455" y="2428432"/>
            <a:ext cx="11096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/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主修概覽</a:t>
            </a:r>
          </a:p>
          <a:p>
            <a:pPr eaLnBrk="1" hangingPunct="1"/>
            <a:r>
              <a:rPr kumimoji="1" lang="en-US" altLang="zh-TW" sz="1200" u="none" dirty="0">
                <a:solidFill>
                  <a:srgbClr val="000000"/>
                </a:solidFill>
                <a:ea typeface="新細明體" pitchFamily="18" charset="-120"/>
              </a:rPr>
              <a:t>Motives</a:t>
            </a: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系列</a:t>
            </a:r>
          </a:p>
          <a:p>
            <a:pPr eaLnBrk="1" hangingPunct="1"/>
            <a:endParaRPr kumimoji="1" lang="zh-TW" altLang="en-US" sz="12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47" name="AutoShape 28"/>
          <p:cNvSpPr>
            <a:spLocks noChangeArrowheads="1"/>
          </p:cNvSpPr>
          <p:nvPr/>
        </p:nvSpPr>
        <p:spPr bwMode="auto">
          <a:xfrm>
            <a:off x="6164264" y="2475310"/>
            <a:ext cx="1049337" cy="839390"/>
          </a:xfrm>
          <a:prstGeom prst="roundRect">
            <a:avLst>
              <a:gd name="adj" fmla="val 16667"/>
            </a:avLst>
          </a:prstGeom>
          <a:solidFill>
            <a:srgbClr val="FF9BBC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48" name="Text Box 29"/>
          <p:cNvSpPr txBox="1">
            <a:spLocks noChangeArrowheads="1"/>
          </p:cNvSpPr>
          <p:nvPr/>
        </p:nvSpPr>
        <p:spPr bwMode="auto">
          <a:xfrm>
            <a:off x="6325462" y="2401272"/>
            <a:ext cx="770731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64008" rIns="18288" bIns="64008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皮膚護理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TW" sz="1200" u="none" dirty="0">
                <a:solidFill>
                  <a:srgbClr val="000000"/>
                </a:solidFill>
                <a:ea typeface="新細明體" pitchFamily="18" charset="-120"/>
              </a:rPr>
              <a:t>101</a:t>
            </a: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訓練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49" name="AutoShape 31"/>
          <p:cNvSpPr>
            <a:spLocks noChangeArrowheads="1"/>
          </p:cNvSpPr>
          <p:nvPr/>
        </p:nvSpPr>
        <p:spPr bwMode="auto">
          <a:xfrm>
            <a:off x="5062539" y="3121819"/>
            <a:ext cx="1108075" cy="579835"/>
          </a:xfrm>
          <a:prstGeom prst="roundRect">
            <a:avLst>
              <a:gd name="adj" fmla="val 16667"/>
            </a:avLst>
          </a:prstGeom>
          <a:solidFill>
            <a:srgbClr val="FF9BBC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50" name="AutoShape 32"/>
          <p:cNvSpPr>
            <a:spLocks noChangeArrowheads="1"/>
          </p:cNvSpPr>
          <p:nvPr/>
        </p:nvSpPr>
        <p:spPr bwMode="auto">
          <a:xfrm>
            <a:off x="5038726" y="3714750"/>
            <a:ext cx="1161391" cy="1143000"/>
          </a:xfrm>
          <a:prstGeom prst="roundRect">
            <a:avLst>
              <a:gd name="adj" fmla="val 16667"/>
            </a:avLst>
          </a:prstGeom>
          <a:solidFill>
            <a:srgbClr val="FF9BBC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51" name="Text Box 33"/>
          <p:cNvSpPr txBox="1">
            <a:spLocks noChangeArrowheads="1"/>
          </p:cNvSpPr>
          <p:nvPr/>
        </p:nvSpPr>
        <p:spPr bwMode="auto">
          <a:xfrm>
            <a:off x="5172707" y="3124585"/>
            <a:ext cx="976610" cy="59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59" tIns="45710" rIns="13059" bIns="45710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en-US" altLang="zh-TW" sz="1200" u="none" dirty="0">
                <a:solidFill>
                  <a:srgbClr val="000000"/>
                </a:solidFill>
                <a:ea typeface="新細明體" pitchFamily="18" charset="-120"/>
              </a:rPr>
              <a:t>Motives</a:t>
            </a:r>
          </a:p>
          <a:p>
            <a:pPr eaLnBrk="1" hangingPunct="1">
              <a:lnSpc>
                <a:spcPct val="90000"/>
              </a:lnSpc>
            </a:pP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化妝品</a:t>
            </a:r>
          </a:p>
          <a:p>
            <a:pPr eaLnBrk="1" hangingPunct="1">
              <a:lnSpc>
                <a:spcPct val="90000"/>
              </a:lnSpc>
            </a:pP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入門訓練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52" name="Text Box 34"/>
          <p:cNvSpPr txBox="1">
            <a:spLocks noChangeArrowheads="1"/>
          </p:cNvSpPr>
          <p:nvPr/>
        </p:nvSpPr>
        <p:spPr bwMode="auto">
          <a:xfrm>
            <a:off x="5099050" y="3893344"/>
            <a:ext cx="1062038" cy="81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9" tIns="45710" rIns="13059" bIns="45710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kumimoji="1" lang="en-US" altLang="zh-TW" sz="1200" u="none" dirty="0">
                <a:solidFill>
                  <a:srgbClr val="000000"/>
                </a:solidFill>
                <a:ea typeface="新細明體" pitchFamily="18" charset="-120"/>
              </a:rPr>
              <a:t>Motives</a:t>
            </a: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工作坊 </a:t>
            </a:r>
            <a:r>
              <a:rPr kumimoji="1" lang="en-US" altLang="zh-TW" sz="1200" u="none" dirty="0">
                <a:solidFill>
                  <a:srgbClr val="000000"/>
                </a:solidFill>
                <a:ea typeface="新細明體" pitchFamily="18" charset="-120"/>
              </a:rPr>
              <a:t>#1 </a:t>
            </a: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完美妝容</a:t>
            </a:r>
          </a:p>
          <a:p>
            <a:pPr algn="l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zh-TW" sz="1200" u="none" dirty="0">
                <a:solidFill>
                  <a:srgbClr val="000000"/>
                </a:solidFill>
                <a:ea typeface="新細明體" pitchFamily="18" charset="-120"/>
              </a:rPr>
              <a:t>Motives</a:t>
            </a: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工作坊 </a:t>
            </a:r>
            <a:r>
              <a:rPr kumimoji="1" lang="en-US" altLang="zh-TW" sz="1200" u="none" dirty="0">
                <a:solidFill>
                  <a:srgbClr val="000000"/>
                </a:solidFill>
                <a:ea typeface="新細明體" pitchFamily="18" charset="-120"/>
              </a:rPr>
              <a:t>#2 </a:t>
            </a: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亮麗眼妝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53" name="AutoShape 36"/>
          <p:cNvSpPr>
            <a:spLocks noChangeArrowheads="1"/>
          </p:cNvSpPr>
          <p:nvPr/>
        </p:nvSpPr>
        <p:spPr bwMode="auto">
          <a:xfrm>
            <a:off x="7267576" y="1525191"/>
            <a:ext cx="1065213" cy="932259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54" name="Text Box 37"/>
          <p:cNvSpPr txBox="1">
            <a:spLocks noChangeArrowheads="1"/>
          </p:cNvSpPr>
          <p:nvPr/>
        </p:nvSpPr>
        <p:spPr bwMode="auto">
          <a:xfrm>
            <a:off x="7227888" y="1775223"/>
            <a:ext cx="1149350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1" lang="zh-TW" altLang="en-US" sz="1300" u="none" dirty="0">
                <a:solidFill>
                  <a:srgbClr val="000000"/>
                </a:solidFill>
                <a:ea typeface="新細明體" pitchFamily="18" charset="-120"/>
              </a:rPr>
              <a:t>網絡設計</a:t>
            </a:r>
            <a:endParaRPr kumimoji="1" lang="en-US" altLang="zh-TW" sz="13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/>
            <a:r>
              <a:rPr kumimoji="1" lang="zh-TW" altLang="en-US" sz="1300" u="none" dirty="0">
                <a:solidFill>
                  <a:srgbClr val="000000"/>
                </a:solidFill>
                <a:ea typeface="新細明體" pitchFamily="18" charset="-120"/>
              </a:rPr>
              <a:t>學系</a:t>
            </a:r>
            <a:endParaRPr kumimoji="1" lang="en-US" altLang="zh-TW" sz="13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55" name="AutoShape 38"/>
          <p:cNvSpPr>
            <a:spLocks noChangeArrowheads="1"/>
          </p:cNvSpPr>
          <p:nvPr/>
        </p:nvSpPr>
        <p:spPr bwMode="auto">
          <a:xfrm>
            <a:off x="7261226" y="2466975"/>
            <a:ext cx="1065213" cy="733425"/>
          </a:xfrm>
          <a:prstGeom prst="roundRect">
            <a:avLst>
              <a:gd name="adj" fmla="val 16667"/>
            </a:avLst>
          </a:prstGeom>
          <a:solidFill>
            <a:srgbClr val="FFBE7D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56" name="AutoShape 39"/>
          <p:cNvSpPr>
            <a:spLocks noChangeArrowheads="1"/>
          </p:cNvSpPr>
          <p:nvPr/>
        </p:nvSpPr>
        <p:spPr bwMode="auto">
          <a:xfrm>
            <a:off x="7243763" y="3265885"/>
            <a:ext cx="1065212" cy="963215"/>
          </a:xfrm>
          <a:prstGeom prst="roundRect">
            <a:avLst>
              <a:gd name="adj" fmla="val 16667"/>
            </a:avLst>
          </a:prstGeom>
          <a:solidFill>
            <a:srgbClr val="FFBE7D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57" name="Text Box 40"/>
          <p:cNvSpPr txBox="1">
            <a:spLocks noChangeArrowheads="1"/>
          </p:cNvSpPr>
          <p:nvPr/>
        </p:nvSpPr>
        <p:spPr bwMode="auto">
          <a:xfrm>
            <a:off x="7278739" y="2701367"/>
            <a:ext cx="113189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016" tIns="64008" rIns="128016" bIns="64008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網絡中心訓練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58" name="Text Box 41"/>
          <p:cNvSpPr txBox="1">
            <a:spLocks noChangeArrowheads="1"/>
          </p:cNvSpPr>
          <p:nvPr/>
        </p:nvSpPr>
        <p:spPr bwMode="auto">
          <a:xfrm>
            <a:off x="7205664" y="3477817"/>
            <a:ext cx="1165225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1" lang="zh-TW" altLang="en-US" sz="1200" u="none">
                <a:solidFill>
                  <a:srgbClr val="000000"/>
                </a:solidFill>
                <a:ea typeface="新細明體" pitchFamily="18" charset="-120"/>
              </a:rPr>
              <a:t>網絡中心</a:t>
            </a:r>
          </a:p>
          <a:p>
            <a:pPr eaLnBrk="1" hangingPunct="1"/>
            <a:r>
              <a:rPr kumimoji="1" lang="zh-TW" altLang="en-US" sz="1200" u="none">
                <a:solidFill>
                  <a:srgbClr val="000000"/>
                </a:solidFill>
                <a:ea typeface="新細明體" pitchFamily="18" charset="-120"/>
              </a:rPr>
              <a:t>授證訓練</a:t>
            </a:r>
            <a:endParaRPr kumimoji="1" lang="en-US" altLang="zh-TW" sz="1200" u="none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72059" name="Picture 12" descr="MA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7733" r="14500" b="6801"/>
          <a:stretch>
            <a:fillRect/>
          </a:stretch>
        </p:blipFill>
        <p:spPr bwMode="auto">
          <a:xfrm>
            <a:off x="246064" y="-9525"/>
            <a:ext cx="1430337" cy="95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60" name="Picture 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8728" r="14203" b="6894"/>
          <a:stretch>
            <a:fillRect/>
          </a:stretch>
        </p:blipFill>
        <p:spPr bwMode="auto">
          <a:xfrm>
            <a:off x="-2339975" y="245269"/>
            <a:ext cx="1468437" cy="9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61" name="Text Box 46"/>
          <p:cNvSpPr txBox="1">
            <a:spLocks noChangeArrowheads="1"/>
          </p:cNvSpPr>
          <p:nvPr/>
        </p:nvSpPr>
        <p:spPr bwMode="auto">
          <a:xfrm>
            <a:off x="-31750" y="1160860"/>
            <a:ext cx="1687513" cy="2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1" lang="zh-TW" altLang="en-US" sz="1400" u="none">
                <a:solidFill>
                  <a:srgbClr val="000000"/>
                </a:solidFill>
                <a:ea typeface="新細明體" pitchFamily="18" charset="-120"/>
              </a:rPr>
              <a:t>入學先修科目</a:t>
            </a:r>
            <a:endParaRPr kumimoji="1" lang="en-US" altLang="zh-TW" sz="14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62" name="Text Box 47"/>
          <p:cNvSpPr txBox="1">
            <a:spLocks noChangeArrowheads="1"/>
          </p:cNvSpPr>
          <p:nvPr/>
        </p:nvSpPr>
        <p:spPr bwMode="auto">
          <a:xfrm>
            <a:off x="1884364" y="1154906"/>
            <a:ext cx="7183437" cy="2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sz="1400" u="none" dirty="0">
                <a:solidFill>
                  <a:srgbClr val="000000"/>
                </a:solidFill>
                <a:ea typeface="新細明體" pitchFamily="18" charset="-120"/>
              </a:rPr>
              <a:t>提供多</a:t>
            </a:r>
            <a:r>
              <a:rPr kumimoji="1" lang="zh-TW" altLang="zh-TW" sz="1400" u="none" dirty="0">
                <a:solidFill>
                  <a:srgbClr val="000000"/>
                </a:solidFill>
                <a:ea typeface="新細明體" pitchFamily="18" charset="-120"/>
              </a:rPr>
              <a:t>個主修科及副修科選擇</a:t>
            </a:r>
            <a:endParaRPr kumimoji="1" lang="en-US" altLang="zh-TW" sz="14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63" name="AutoShape 23"/>
          <p:cNvSpPr>
            <a:spLocks noChangeArrowheads="1"/>
          </p:cNvSpPr>
          <p:nvPr/>
        </p:nvSpPr>
        <p:spPr bwMode="auto">
          <a:xfrm>
            <a:off x="2403475" y="3600450"/>
            <a:ext cx="1201738" cy="12001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64" name="Text Box 24"/>
          <p:cNvSpPr txBox="1">
            <a:spLocks noChangeArrowheads="1"/>
          </p:cNvSpPr>
          <p:nvPr/>
        </p:nvSpPr>
        <p:spPr bwMode="auto">
          <a:xfrm>
            <a:off x="2463800" y="3836194"/>
            <a:ext cx="1136650" cy="8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9" tIns="45710" rIns="13059" bIns="45710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消化系統健康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抗氧化與自由基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眼睛健康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65" name="AutoShape 13"/>
          <p:cNvSpPr>
            <a:spLocks noChangeArrowheads="1"/>
          </p:cNvSpPr>
          <p:nvPr/>
        </p:nvSpPr>
        <p:spPr bwMode="auto">
          <a:xfrm>
            <a:off x="2403476" y="1525191"/>
            <a:ext cx="1177925" cy="932259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66" name="Text Box 16"/>
          <p:cNvSpPr txBox="1">
            <a:spLocks noChangeArrowheads="1"/>
          </p:cNvSpPr>
          <p:nvPr/>
        </p:nvSpPr>
        <p:spPr bwMode="auto">
          <a:xfrm>
            <a:off x="2463801" y="1802606"/>
            <a:ext cx="1254125" cy="49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1" lang="zh-TW" altLang="en-US" sz="1300" u="none" dirty="0">
                <a:solidFill>
                  <a:srgbClr val="000000"/>
                </a:solidFill>
                <a:ea typeface="新細明體" pitchFamily="18" charset="-120"/>
              </a:rPr>
              <a:t>健康與營養</a:t>
            </a:r>
            <a:endParaRPr kumimoji="1" lang="en-US" altLang="zh-TW" sz="13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/>
            <a:r>
              <a:rPr kumimoji="1" lang="zh-TW" altLang="en-US" sz="1300" u="none" dirty="0">
                <a:solidFill>
                  <a:srgbClr val="000000"/>
                </a:solidFill>
                <a:ea typeface="新細明體" pitchFamily="18" charset="-120"/>
              </a:rPr>
              <a:t>學系</a:t>
            </a:r>
            <a:endParaRPr kumimoji="1" lang="en-US" altLang="zh-TW" sz="13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67" name="AutoShape 19"/>
          <p:cNvSpPr>
            <a:spLocks noChangeArrowheads="1"/>
          </p:cNvSpPr>
          <p:nvPr/>
        </p:nvSpPr>
        <p:spPr bwMode="auto">
          <a:xfrm>
            <a:off x="2403475" y="2482453"/>
            <a:ext cx="1201738" cy="10608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68" name="Text Box 26"/>
          <p:cNvSpPr txBox="1">
            <a:spLocks noChangeArrowheads="1"/>
          </p:cNvSpPr>
          <p:nvPr/>
        </p:nvSpPr>
        <p:spPr bwMode="auto">
          <a:xfrm>
            <a:off x="2463800" y="2686050"/>
            <a:ext cx="1208088" cy="8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主修概覽</a:t>
            </a:r>
          </a:p>
          <a:p>
            <a:pPr eaLnBrk="1" hangingPunct="1"/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健康與營養及</a:t>
            </a:r>
          </a:p>
          <a:p>
            <a:pPr eaLnBrk="1" hangingPunct="1"/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居家與園藝系列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69" name="AutoShape 13"/>
          <p:cNvSpPr>
            <a:spLocks noChangeArrowheads="1"/>
          </p:cNvSpPr>
          <p:nvPr/>
        </p:nvSpPr>
        <p:spPr bwMode="auto">
          <a:xfrm>
            <a:off x="3697289" y="1490067"/>
            <a:ext cx="1203325" cy="932259"/>
          </a:xfrm>
          <a:prstGeom prst="roundRect">
            <a:avLst>
              <a:gd name="adj" fmla="val 16667"/>
            </a:avLst>
          </a:prstGeom>
          <a:solidFill>
            <a:srgbClr val="DEFF9B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70" name="Text Box 16"/>
          <p:cNvSpPr txBox="1">
            <a:spLocks noChangeArrowheads="1"/>
          </p:cNvSpPr>
          <p:nvPr/>
        </p:nvSpPr>
        <p:spPr bwMode="auto">
          <a:xfrm>
            <a:off x="3820818" y="1795253"/>
            <a:ext cx="1088827" cy="49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300" u="none" dirty="0">
                <a:solidFill>
                  <a:srgbClr val="000000"/>
                </a:solidFill>
                <a:ea typeface="新細明體" pitchFamily="18" charset="-120"/>
              </a:rPr>
              <a:t>體重管理學系</a:t>
            </a:r>
            <a:endParaRPr kumimoji="1" lang="en-US" altLang="zh-TW" sz="1300" u="none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71" name="AutoShape 19"/>
          <p:cNvSpPr>
            <a:spLocks noChangeArrowheads="1"/>
          </p:cNvSpPr>
          <p:nvPr/>
        </p:nvSpPr>
        <p:spPr bwMode="auto">
          <a:xfrm>
            <a:off x="3697289" y="2482453"/>
            <a:ext cx="1201737" cy="946547"/>
          </a:xfrm>
          <a:prstGeom prst="roundRect">
            <a:avLst>
              <a:gd name="adj" fmla="val 16667"/>
            </a:avLst>
          </a:prstGeom>
          <a:solidFill>
            <a:srgbClr val="EDFFC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72" name="AutoShape 23"/>
          <p:cNvSpPr>
            <a:spLocks noChangeArrowheads="1"/>
          </p:cNvSpPr>
          <p:nvPr/>
        </p:nvSpPr>
        <p:spPr bwMode="auto">
          <a:xfrm>
            <a:off x="3697289" y="3525441"/>
            <a:ext cx="1203325" cy="857250"/>
          </a:xfrm>
          <a:prstGeom prst="roundRect">
            <a:avLst>
              <a:gd name="adj" fmla="val 16667"/>
            </a:avLst>
          </a:prstGeom>
          <a:solidFill>
            <a:srgbClr val="EDFFC9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2073" name="Text Box 24"/>
          <p:cNvSpPr txBox="1">
            <a:spLocks noChangeArrowheads="1"/>
          </p:cNvSpPr>
          <p:nvPr/>
        </p:nvSpPr>
        <p:spPr bwMode="auto">
          <a:xfrm>
            <a:off x="3898422" y="3625010"/>
            <a:ext cx="932433" cy="75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59" tIns="45710" rIns="13059" bIns="45710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fr-FR" altLang="zh-TW" sz="1200" u="none" dirty="0">
                <a:solidFill>
                  <a:srgbClr val="000000"/>
                </a:solidFill>
                <a:ea typeface="新細明體" pitchFamily="18" charset="-120"/>
              </a:rPr>
              <a:t>TLS</a:t>
            </a:r>
          </a:p>
          <a:p>
            <a:pPr eaLnBrk="1" hangingPunct="1">
              <a:lnSpc>
                <a:spcPct val="90000"/>
              </a:lnSpc>
            </a:pP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纖營</a:t>
            </a:r>
            <a:r>
              <a:rPr kumimoji="1" lang="zh-TW" altLang="fr-FR" sz="1200" u="none" dirty="0">
                <a:solidFill>
                  <a:srgbClr val="000000"/>
                </a:solidFill>
                <a:ea typeface="新細明體" pitchFamily="18" charset="-120"/>
              </a:rPr>
              <a:t>健康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zh-TW" altLang="fr-FR" sz="1200" u="none" dirty="0">
                <a:solidFill>
                  <a:srgbClr val="000000"/>
                </a:solidFill>
                <a:ea typeface="新細明體" pitchFamily="18" charset="-120"/>
              </a:rPr>
              <a:t>生活</a:t>
            </a: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計劃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en-US" altLang="zh-TW" sz="1200" u="none" dirty="0">
                <a:solidFill>
                  <a:srgbClr val="000000"/>
                </a:solidFill>
                <a:ea typeface="新細明體" pitchFamily="18" charset="-120"/>
              </a:rPr>
              <a:t>Day 2</a:t>
            </a:r>
          </a:p>
        </p:txBody>
      </p:sp>
      <p:sp>
        <p:nvSpPr>
          <p:cNvPr id="172074" name="Text Box 26"/>
          <p:cNvSpPr txBox="1">
            <a:spLocks noChangeArrowheads="1"/>
          </p:cNvSpPr>
          <p:nvPr/>
        </p:nvSpPr>
        <p:spPr bwMode="auto">
          <a:xfrm>
            <a:off x="3853662" y="2623566"/>
            <a:ext cx="1088827" cy="75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fr-FR" altLang="zh-TW" sz="1200" u="none" dirty="0">
                <a:solidFill>
                  <a:srgbClr val="000000"/>
                </a:solidFill>
                <a:ea typeface="新細明體" pitchFamily="18" charset="-120"/>
              </a:rPr>
              <a:t>TLS</a:t>
            </a:r>
          </a:p>
          <a:p>
            <a:pPr eaLnBrk="1" hangingPunct="1">
              <a:lnSpc>
                <a:spcPct val="90000"/>
              </a:lnSpc>
            </a:pP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纖營</a:t>
            </a:r>
            <a:r>
              <a:rPr kumimoji="1" lang="zh-TW" altLang="fr-FR" sz="1200" u="none" dirty="0">
                <a:solidFill>
                  <a:srgbClr val="000000"/>
                </a:solidFill>
                <a:ea typeface="新細明體" pitchFamily="18" charset="-120"/>
              </a:rPr>
              <a:t>健康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zh-TW" altLang="fr-FR" sz="1200" u="none" dirty="0">
                <a:solidFill>
                  <a:srgbClr val="000000"/>
                </a:solidFill>
                <a:ea typeface="新細明體" pitchFamily="18" charset="-120"/>
              </a:rPr>
              <a:t>生活</a:t>
            </a:r>
            <a:r>
              <a:rPr kumimoji="1" lang="zh-TW" altLang="en-US" sz="1200" u="none" dirty="0">
                <a:solidFill>
                  <a:srgbClr val="000000"/>
                </a:solidFill>
                <a:ea typeface="新細明體" pitchFamily="18" charset="-120"/>
              </a:rPr>
              <a:t>計劃</a:t>
            </a:r>
            <a:endParaRPr kumimoji="1" lang="en-US" altLang="zh-TW" sz="1200" u="none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en-US" altLang="zh-TW" sz="1200" u="none" dirty="0">
                <a:solidFill>
                  <a:srgbClr val="000000"/>
                </a:solidFill>
                <a:ea typeface="新細明體" pitchFamily="18" charset="-12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16737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UBP_Template20120514_Final">
  <a:themeElements>
    <a:clrScheme name="UBP Colors">
      <a:dk1>
        <a:srgbClr val="DDDEDD"/>
      </a:dk1>
      <a:lt1>
        <a:srgbClr val="FFFFFF"/>
      </a:lt1>
      <a:dk2>
        <a:srgbClr val="1F497D"/>
      </a:dk2>
      <a:lt2>
        <a:srgbClr val="EEECE1"/>
      </a:lt2>
      <a:accent1>
        <a:srgbClr val="BC3521"/>
      </a:accent1>
      <a:accent2>
        <a:srgbClr val="7AAE31"/>
      </a:accent2>
      <a:accent3>
        <a:srgbClr val="008FAB"/>
      </a:accent3>
      <a:accent4>
        <a:srgbClr val="00203F"/>
      </a:accent4>
      <a:accent5>
        <a:srgbClr val="1C8EA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3600" b="1" dirty="0" smtClean="0">
            <a:solidFill>
              <a:srgbClr val="139FC9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2039</Words>
  <Application>Microsoft Office PowerPoint</Application>
  <PresentationFormat>On-screen Show (16:9)</PresentationFormat>
  <Paragraphs>187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NewUBP_Template20120514_Final</vt:lpstr>
      <vt:lpstr>PowerPoint Presentation</vt:lpstr>
      <vt:lpstr>PowerPoint Presentation</vt:lpstr>
      <vt:lpstr>   會議聯盟系統NMTSS</vt:lpstr>
      <vt:lpstr>永續的秘密  The secret of residual</vt:lpstr>
      <vt:lpstr>快速成長的關鍵 The key of fast-growing</vt:lpstr>
      <vt:lpstr>(會議聯盟系統-經驗分享) NMTSS Sharing </vt:lpstr>
      <vt:lpstr>為何要借力NMTSS ? The reasons of leverage NMTSS</vt:lpstr>
      <vt:lpstr>會議聯盟系統NMTSS</vt:lpstr>
      <vt:lpstr>PowerPoint Presentation</vt:lpstr>
      <vt:lpstr>PowerPoint Presentation</vt:lpstr>
      <vt:lpstr>PowerPoint Presentation</vt:lpstr>
      <vt:lpstr>  起步指南 –目標設定 </vt:lpstr>
      <vt:lpstr>A.起步基本複製七件事 The 7steps when you get started </vt:lpstr>
      <vt:lpstr>PowerPoint Presentation</vt:lpstr>
      <vt:lpstr>保證成功UFO班  UFO classes to ensure success  </vt:lpstr>
      <vt:lpstr>核心會議 -七人強 Coring – Ten Base Seven Strong</vt:lpstr>
      <vt:lpstr>複製每一個細節 每一個細節都會被複製  人不是聽我們怎麼說 而是看我們怎麼做 Duplicate every details  Every details will be duplicated People do not listen how we say But see how we do</vt:lpstr>
      <vt:lpstr>會議聯盟系統 NMTSS</vt:lpstr>
      <vt:lpstr>Just Do it  See you at the top </vt:lpstr>
      <vt:lpstr>PowerPoint Presentation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109</cp:revision>
  <cp:lastPrinted>2015-01-27T21:43:42Z</cp:lastPrinted>
  <dcterms:created xsi:type="dcterms:W3CDTF">2015-01-27T21:30:14Z</dcterms:created>
  <dcterms:modified xsi:type="dcterms:W3CDTF">2015-05-06T04:18:55Z</dcterms:modified>
</cp:coreProperties>
</file>